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69" r:id="rId3"/>
    <p:sldId id="317" r:id="rId4"/>
    <p:sldId id="371" r:id="rId5"/>
    <p:sldId id="370" r:id="rId6"/>
    <p:sldId id="372" r:id="rId7"/>
    <p:sldId id="365" r:id="rId8"/>
    <p:sldId id="375" r:id="rId9"/>
    <p:sldId id="379" r:id="rId10"/>
    <p:sldId id="368" r:id="rId11"/>
    <p:sldId id="382" r:id="rId12"/>
    <p:sldId id="383" r:id="rId13"/>
    <p:sldId id="381" r:id="rId14"/>
    <p:sldId id="376" r:id="rId15"/>
    <p:sldId id="366" r:id="rId16"/>
    <p:sldId id="341" r:id="rId17"/>
    <p:sldId id="387" r:id="rId18"/>
    <p:sldId id="388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397" r:id="rId28"/>
    <p:sldId id="398" r:id="rId29"/>
    <p:sldId id="399" r:id="rId30"/>
    <p:sldId id="400" r:id="rId31"/>
    <p:sldId id="401" r:id="rId32"/>
    <p:sldId id="402" r:id="rId33"/>
    <p:sldId id="403" r:id="rId34"/>
    <p:sldId id="404" r:id="rId35"/>
    <p:sldId id="405" r:id="rId36"/>
    <p:sldId id="406" r:id="rId37"/>
    <p:sldId id="407" r:id="rId38"/>
    <p:sldId id="408" r:id="rId39"/>
    <p:sldId id="409" r:id="rId40"/>
    <p:sldId id="410" r:id="rId41"/>
    <p:sldId id="411" r:id="rId42"/>
    <p:sldId id="412" r:id="rId43"/>
    <p:sldId id="413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3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esit" initials="p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2ABD"/>
    <a:srgbClr val="D60093"/>
    <a:srgbClr val="FDBA53"/>
    <a:srgbClr val="6D1769"/>
    <a:srgbClr val="FFFFFF"/>
    <a:srgbClr val="B727B0"/>
    <a:srgbClr val="FEDC32"/>
    <a:srgbClr val="DFA267"/>
    <a:srgbClr val="F4B350"/>
    <a:srgbClr val="10B9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74" autoAdjust="0"/>
    <p:restoredTop sz="95126" autoAdjust="0"/>
  </p:normalViewPr>
  <p:slideViewPr>
    <p:cSldViewPr snapToGrid="0">
      <p:cViewPr varScale="1">
        <p:scale>
          <a:sx n="82" d="100"/>
          <a:sy n="82" d="100"/>
        </p:scale>
        <p:origin x="60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6-01T13:53:42.884" idx="1">
    <p:pos x="2445" y="1416"/>
    <p:text>1. this is the Title slide
2. Please do not put your designation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6E09A6-365E-4AE8-BA8B-A6AF1B5891F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6AED728-8EE3-43DE-8049-79A03C4DE8DC}">
      <dgm:prSet phldrT="[Text]"/>
      <dgm:spPr>
        <a:solidFill>
          <a:schemeClr val="accent5">
            <a:lumMod val="50000"/>
          </a:schemeClr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/>
            <a:t>Biodegradable polymers</a:t>
          </a:r>
          <a:endParaRPr lang="en-IN" dirty="0"/>
        </a:p>
      </dgm:t>
    </dgm:pt>
    <dgm:pt modelId="{E4046502-EF94-4CBC-8474-1D6F44CFDDB8}" type="parTrans" cxnId="{558AD2AC-C88F-4212-8055-B720225347A7}">
      <dgm:prSet/>
      <dgm:spPr/>
      <dgm:t>
        <a:bodyPr/>
        <a:lstStyle/>
        <a:p>
          <a:endParaRPr lang="en-IN"/>
        </a:p>
      </dgm:t>
    </dgm:pt>
    <dgm:pt modelId="{02210239-AD30-48E5-98F6-FC59E4B62423}" type="sibTrans" cxnId="{558AD2AC-C88F-4212-8055-B720225347A7}">
      <dgm:prSet/>
      <dgm:spPr/>
      <dgm:t>
        <a:bodyPr/>
        <a:lstStyle/>
        <a:p>
          <a:endParaRPr lang="en-IN"/>
        </a:p>
      </dgm:t>
    </dgm:pt>
    <dgm:pt modelId="{ACA6280E-9954-49DA-9F18-3CEA4D5AEE94}">
      <dgm:prSet phldrT="[Text]"/>
      <dgm:spPr>
        <a:solidFill>
          <a:srgbClr val="92D05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Natural</a:t>
          </a:r>
          <a:endParaRPr lang="en-IN" dirty="0">
            <a:solidFill>
              <a:schemeClr val="tx1"/>
            </a:solidFill>
          </a:endParaRPr>
        </a:p>
      </dgm:t>
    </dgm:pt>
    <dgm:pt modelId="{406B89B9-99EE-40C2-A47E-1102290E8667}" type="parTrans" cxnId="{6C970E09-CA14-49D2-9AB8-C81EE8CB7958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D5FC5554-E67D-406F-8CAA-7357D1759787}" type="sibTrans" cxnId="{6C970E09-CA14-49D2-9AB8-C81EE8CB7958}">
      <dgm:prSet/>
      <dgm:spPr/>
      <dgm:t>
        <a:bodyPr/>
        <a:lstStyle/>
        <a:p>
          <a:endParaRPr lang="en-IN"/>
        </a:p>
      </dgm:t>
    </dgm:pt>
    <dgm:pt modelId="{76F44E5F-31A1-4A1F-874E-61996BEEB685}">
      <dgm:prSet phldrT="[Text]"/>
      <dgm:spPr>
        <a:solidFill>
          <a:srgbClr val="FDBA53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Synthetic</a:t>
          </a:r>
          <a:endParaRPr lang="en-IN" dirty="0">
            <a:solidFill>
              <a:schemeClr val="tx1"/>
            </a:solidFill>
          </a:endParaRPr>
        </a:p>
      </dgm:t>
    </dgm:pt>
    <dgm:pt modelId="{671EDDA3-5794-4B6B-A352-6ECBAB313D30}" type="parTrans" cxnId="{98C4EA20-1884-4619-8A29-EA2C4451BC2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1AB5C559-5A33-4CA4-B031-1C78484273D2}" type="sibTrans" cxnId="{98C4EA20-1884-4619-8A29-EA2C4451BC20}">
      <dgm:prSet/>
      <dgm:spPr/>
      <dgm:t>
        <a:bodyPr/>
        <a:lstStyle/>
        <a:p>
          <a:endParaRPr lang="en-IN"/>
        </a:p>
      </dgm:t>
    </dgm:pt>
    <dgm:pt modelId="{CE2A35DB-336E-46A4-A160-4583B921F93C}">
      <dgm:prSet phldrT="[Text]"/>
      <dgm:spPr>
        <a:solidFill>
          <a:srgbClr val="92D05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Collagen</a:t>
          </a:r>
        </a:p>
        <a:p>
          <a:r>
            <a:rPr lang="en-US" dirty="0">
              <a:solidFill>
                <a:schemeClr val="tx1"/>
              </a:solidFill>
            </a:rPr>
            <a:t>Cellulose </a:t>
          </a:r>
        </a:p>
        <a:p>
          <a:r>
            <a:rPr lang="en-US" dirty="0">
              <a:solidFill>
                <a:schemeClr val="tx1"/>
              </a:solidFill>
            </a:rPr>
            <a:t>Starch</a:t>
          </a:r>
        </a:p>
        <a:p>
          <a:r>
            <a:rPr lang="en-US" dirty="0" err="1">
              <a:solidFill>
                <a:schemeClr val="tx1"/>
              </a:solidFill>
            </a:rPr>
            <a:t>Chitosan</a:t>
          </a:r>
          <a:endParaRPr lang="en-US" dirty="0">
            <a:solidFill>
              <a:schemeClr val="tx1"/>
            </a:solidFill>
          </a:endParaRPr>
        </a:p>
        <a:p>
          <a:r>
            <a:rPr lang="en-US" dirty="0">
              <a:solidFill>
                <a:schemeClr val="tx1"/>
              </a:solidFill>
            </a:rPr>
            <a:t>Fibrin</a:t>
          </a:r>
          <a:endParaRPr lang="en-IN" dirty="0">
            <a:solidFill>
              <a:schemeClr val="tx1"/>
            </a:solidFill>
          </a:endParaRPr>
        </a:p>
      </dgm:t>
    </dgm:pt>
    <dgm:pt modelId="{765ED46E-629E-4E90-BD83-7099E0F4CF24}" type="parTrans" cxnId="{51646885-9973-40BC-AC1E-08DAECA60C26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IN"/>
        </a:p>
      </dgm:t>
    </dgm:pt>
    <dgm:pt modelId="{C5DA96B9-4DE2-4944-A53D-8A8B14F14913}" type="sibTrans" cxnId="{51646885-9973-40BC-AC1E-08DAECA60C26}">
      <dgm:prSet/>
      <dgm:spPr/>
      <dgm:t>
        <a:bodyPr/>
        <a:lstStyle/>
        <a:p>
          <a:endParaRPr lang="en-IN"/>
        </a:p>
      </dgm:t>
    </dgm:pt>
    <dgm:pt modelId="{E50CCA85-001A-42CA-B861-2D874C1E48F0}">
      <dgm:prSet phldrT="[Text]"/>
      <dgm:spPr>
        <a:solidFill>
          <a:srgbClr val="FDBA53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Polyesters</a:t>
          </a:r>
        </a:p>
        <a:p>
          <a:r>
            <a:rPr lang="en-IN" dirty="0" err="1">
              <a:solidFill>
                <a:schemeClr val="tx1"/>
              </a:solidFill>
            </a:rPr>
            <a:t>Polyanhydrides</a:t>
          </a:r>
          <a:endParaRPr lang="en-IN" dirty="0">
            <a:solidFill>
              <a:schemeClr val="tx1"/>
            </a:solidFill>
          </a:endParaRPr>
        </a:p>
        <a:p>
          <a:r>
            <a:rPr lang="en-IN" dirty="0" err="1">
              <a:solidFill>
                <a:schemeClr val="tx1"/>
              </a:solidFill>
            </a:rPr>
            <a:t>Polyphosphazenes</a:t>
          </a:r>
          <a:endParaRPr lang="en-IN" dirty="0">
            <a:solidFill>
              <a:schemeClr val="tx1"/>
            </a:solidFill>
          </a:endParaRPr>
        </a:p>
        <a:p>
          <a:r>
            <a:rPr lang="en-IN" dirty="0" err="1">
              <a:solidFill>
                <a:schemeClr val="tx1"/>
              </a:solidFill>
            </a:rPr>
            <a:t>Polyphosphoesters</a:t>
          </a:r>
          <a:endParaRPr lang="en-IN" dirty="0">
            <a:solidFill>
              <a:schemeClr val="tx1"/>
            </a:solidFill>
          </a:endParaRPr>
        </a:p>
      </dgm:t>
    </dgm:pt>
    <dgm:pt modelId="{367431C7-092B-480C-8A2F-417F0E5D2250}" type="parTrans" cxnId="{5D5BE288-5E70-4E60-9DF1-14CC3F5149D0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>
        <a:ln w="28575"/>
      </dgm:spPr>
      <dgm:t>
        <a:bodyPr/>
        <a:lstStyle/>
        <a:p>
          <a:endParaRPr lang="en-GB"/>
        </a:p>
      </dgm:t>
    </dgm:pt>
    <dgm:pt modelId="{C3FF4E5C-9D28-449C-A156-E1375C4F9AF6}" type="sibTrans" cxnId="{5D5BE288-5E70-4E60-9DF1-14CC3F5149D0}">
      <dgm:prSet/>
      <dgm:spPr/>
      <dgm:t>
        <a:bodyPr/>
        <a:lstStyle/>
        <a:p>
          <a:endParaRPr lang="en-GB"/>
        </a:p>
      </dgm:t>
    </dgm:pt>
    <dgm:pt modelId="{8EFA1F21-2515-4C75-B799-0469A7CFA4DF}" type="pres">
      <dgm:prSet presAssocID="{A86E09A6-365E-4AE8-BA8B-A6AF1B5891F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60A69E9-31A6-44C5-9AB0-6C9C57ECFEA4}" type="pres">
      <dgm:prSet presAssocID="{F6AED728-8EE3-43DE-8049-79A03C4DE8DC}" presName="textCenter" presStyleLbl="node1" presStyleIdx="0" presStyleCnt="5" custScaleX="142605" custScaleY="154001" custLinFactX="-100000" custLinFactNeighborX="-129718" custLinFactNeighborY="-17250"/>
      <dgm:spPr/>
    </dgm:pt>
    <dgm:pt modelId="{2745833A-F0A3-473A-AB92-8F28E9601139}" type="pres">
      <dgm:prSet presAssocID="{F6AED728-8EE3-43DE-8049-79A03C4DE8DC}" presName="cycle_1" presStyleCnt="0"/>
      <dgm:spPr/>
    </dgm:pt>
    <dgm:pt modelId="{24CFEA26-76CC-4488-883C-8C3F26D0BE6E}" type="pres">
      <dgm:prSet presAssocID="{ACA6280E-9954-49DA-9F18-3CEA4D5AEE94}" presName="childCenter1" presStyleLbl="node1" presStyleIdx="1" presStyleCnt="5" custScaleX="253616" custScaleY="292183" custLinFactNeighborX="-26744" custLinFactNeighborY="-6817"/>
      <dgm:spPr/>
    </dgm:pt>
    <dgm:pt modelId="{88A00120-ECD4-44C4-A04E-7C932E315060}" type="pres">
      <dgm:prSet presAssocID="{765ED46E-629E-4E90-BD83-7099E0F4CF24}" presName="Name141" presStyleLbl="parChTrans1D3" presStyleIdx="0" presStyleCnt="2"/>
      <dgm:spPr/>
    </dgm:pt>
    <dgm:pt modelId="{1E4DF249-504F-4E0B-BD2C-9DFD3742B1EA}" type="pres">
      <dgm:prSet presAssocID="{CE2A35DB-336E-46A4-A160-4583B921F93C}" presName="text1" presStyleLbl="node1" presStyleIdx="2" presStyleCnt="5" custScaleX="302520" custScaleY="327864" custRadScaleRad="183103" custRadScaleInc="41152">
        <dgm:presLayoutVars>
          <dgm:bulletEnabled val="1"/>
        </dgm:presLayoutVars>
      </dgm:prSet>
      <dgm:spPr/>
    </dgm:pt>
    <dgm:pt modelId="{106B6B63-A4A4-4158-A34D-A1BFBE759EF1}" type="pres">
      <dgm:prSet presAssocID="{406B89B9-99EE-40C2-A47E-1102290E8667}" presName="Name144" presStyleLbl="parChTrans1D2" presStyleIdx="0" presStyleCnt="2"/>
      <dgm:spPr/>
    </dgm:pt>
    <dgm:pt modelId="{AAA109B6-E1AD-40B6-972B-6EBAA3969E3B}" type="pres">
      <dgm:prSet presAssocID="{F6AED728-8EE3-43DE-8049-79A03C4DE8DC}" presName="cycle_2" presStyleCnt="0"/>
      <dgm:spPr/>
    </dgm:pt>
    <dgm:pt modelId="{8F9E72F2-AB8F-41E9-A599-66C2621A5BC2}" type="pres">
      <dgm:prSet presAssocID="{76F44E5F-31A1-4A1F-874E-61996BEEB685}" presName="childCenter2" presStyleLbl="node1" presStyleIdx="3" presStyleCnt="5" custScaleX="223410" custScaleY="253145" custLinFactNeighborX="-26105" custLinFactNeighborY="-18924"/>
      <dgm:spPr/>
    </dgm:pt>
    <dgm:pt modelId="{494ABF21-6D8C-41DF-97F4-217CFF94E1E9}" type="pres">
      <dgm:prSet presAssocID="{367431C7-092B-480C-8A2F-417F0E5D2250}" presName="Name218" presStyleLbl="parChTrans1D3" presStyleIdx="1" presStyleCnt="2"/>
      <dgm:spPr/>
    </dgm:pt>
    <dgm:pt modelId="{13EC54FD-F5E3-4888-B2D4-B7B01B040D35}" type="pres">
      <dgm:prSet presAssocID="{E50CCA85-001A-42CA-B861-2D874C1E48F0}" presName="text2" presStyleLbl="node1" presStyleIdx="4" presStyleCnt="5" custScaleX="259139" custScaleY="289788" custRadScaleRad="191450" custRadScaleInc="-48504">
        <dgm:presLayoutVars>
          <dgm:bulletEnabled val="1"/>
        </dgm:presLayoutVars>
      </dgm:prSet>
      <dgm:spPr/>
    </dgm:pt>
    <dgm:pt modelId="{464B8FC4-6AAD-49A1-AA09-E6F8E6D189A4}" type="pres">
      <dgm:prSet presAssocID="{671EDDA3-5794-4B6B-A352-6ECBAB313D30}" presName="Name221" presStyleLbl="parChTrans1D2" presStyleIdx="1" presStyleCnt="2"/>
      <dgm:spPr/>
    </dgm:pt>
  </dgm:ptLst>
  <dgm:cxnLst>
    <dgm:cxn modelId="{6C970E09-CA14-49D2-9AB8-C81EE8CB7958}" srcId="{F6AED728-8EE3-43DE-8049-79A03C4DE8DC}" destId="{ACA6280E-9954-49DA-9F18-3CEA4D5AEE94}" srcOrd="0" destOrd="0" parTransId="{406B89B9-99EE-40C2-A47E-1102290E8667}" sibTransId="{D5FC5554-E67D-406F-8CAA-7357D1759787}"/>
    <dgm:cxn modelId="{C105980D-55F4-4BCE-B403-E28DCAFE3367}" type="presOf" srcId="{E50CCA85-001A-42CA-B861-2D874C1E48F0}" destId="{13EC54FD-F5E3-4888-B2D4-B7B01B040D35}" srcOrd="0" destOrd="0" presId="urn:microsoft.com/office/officeart/2008/layout/RadialCluster"/>
    <dgm:cxn modelId="{AA429D14-EFE1-472A-8979-767EC8AB41D5}" type="presOf" srcId="{A86E09A6-365E-4AE8-BA8B-A6AF1B5891F4}" destId="{8EFA1F21-2515-4C75-B799-0469A7CFA4DF}" srcOrd="0" destOrd="0" presId="urn:microsoft.com/office/officeart/2008/layout/RadialCluster"/>
    <dgm:cxn modelId="{D9320715-21B0-47B6-8C8F-8D2C597FD071}" type="presOf" srcId="{367431C7-092B-480C-8A2F-417F0E5D2250}" destId="{494ABF21-6D8C-41DF-97F4-217CFF94E1E9}" srcOrd="0" destOrd="0" presId="urn:microsoft.com/office/officeart/2008/layout/RadialCluster"/>
    <dgm:cxn modelId="{98C4EA20-1884-4619-8A29-EA2C4451BC20}" srcId="{F6AED728-8EE3-43DE-8049-79A03C4DE8DC}" destId="{76F44E5F-31A1-4A1F-874E-61996BEEB685}" srcOrd="1" destOrd="0" parTransId="{671EDDA3-5794-4B6B-A352-6ECBAB313D30}" sibTransId="{1AB5C559-5A33-4CA4-B031-1C78484273D2}"/>
    <dgm:cxn modelId="{FD92413E-1680-4B7F-95D5-D8DCF2A8FAF3}" type="presOf" srcId="{CE2A35DB-336E-46A4-A160-4583B921F93C}" destId="{1E4DF249-504F-4E0B-BD2C-9DFD3742B1EA}" srcOrd="0" destOrd="0" presId="urn:microsoft.com/office/officeart/2008/layout/RadialCluster"/>
    <dgm:cxn modelId="{E37C735C-30DB-4207-BBCD-FFB857C74892}" type="presOf" srcId="{F6AED728-8EE3-43DE-8049-79A03C4DE8DC}" destId="{F60A69E9-31A6-44C5-9AB0-6C9C57ECFEA4}" srcOrd="0" destOrd="0" presId="urn:microsoft.com/office/officeart/2008/layout/RadialCluster"/>
    <dgm:cxn modelId="{46CE236E-EE23-417F-8A24-DB74C4760FE5}" type="presOf" srcId="{76F44E5F-31A1-4A1F-874E-61996BEEB685}" destId="{8F9E72F2-AB8F-41E9-A599-66C2621A5BC2}" srcOrd="0" destOrd="0" presId="urn:microsoft.com/office/officeart/2008/layout/RadialCluster"/>
    <dgm:cxn modelId="{51646885-9973-40BC-AC1E-08DAECA60C26}" srcId="{ACA6280E-9954-49DA-9F18-3CEA4D5AEE94}" destId="{CE2A35DB-336E-46A4-A160-4583B921F93C}" srcOrd="0" destOrd="0" parTransId="{765ED46E-629E-4E90-BD83-7099E0F4CF24}" sibTransId="{C5DA96B9-4DE2-4944-A53D-8A8B14F14913}"/>
    <dgm:cxn modelId="{5D5BE288-5E70-4E60-9DF1-14CC3F5149D0}" srcId="{76F44E5F-31A1-4A1F-874E-61996BEEB685}" destId="{E50CCA85-001A-42CA-B861-2D874C1E48F0}" srcOrd="0" destOrd="0" parTransId="{367431C7-092B-480C-8A2F-417F0E5D2250}" sibTransId="{C3FF4E5C-9D28-449C-A156-E1375C4F9AF6}"/>
    <dgm:cxn modelId="{8EEF88AC-C5E7-471D-8C59-11917BB8C8F0}" type="presOf" srcId="{406B89B9-99EE-40C2-A47E-1102290E8667}" destId="{106B6B63-A4A4-4158-A34D-A1BFBE759EF1}" srcOrd="0" destOrd="0" presId="urn:microsoft.com/office/officeart/2008/layout/RadialCluster"/>
    <dgm:cxn modelId="{558AD2AC-C88F-4212-8055-B720225347A7}" srcId="{A86E09A6-365E-4AE8-BA8B-A6AF1B5891F4}" destId="{F6AED728-8EE3-43DE-8049-79A03C4DE8DC}" srcOrd="0" destOrd="0" parTransId="{E4046502-EF94-4CBC-8474-1D6F44CFDDB8}" sibTransId="{02210239-AD30-48E5-98F6-FC59E4B62423}"/>
    <dgm:cxn modelId="{3FC2A8B6-F277-4DA3-986F-7DE9E47A44C0}" type="presOf" srcId="{765ED46E-629E-4E90-BD83-7099E0F4CF24}" destId="{88A00120-ECD4-44C4-A04E-7C932E315060}" srcOrd="0" destOrd="0" presId="urn:microsoft.com/office/officeart/2008/layout/RadialCluster"/>
    <dgm:cxn modelId="{5F6DAEF1-EB9E-40BC-9E9A-80A31EF83C78}" type="presOf" srcId="{ACA6280E-9954-49DA-9F18-3CEA4D5AEE94}" destId="{24CFEA26-76CC-4488-883C-8C3F26D0BE6E}" srcOrd="0" destOrd="0" presId="urn:microsoft.com/office/officeart/2008/layout/RadialCluster"/>
    <dgm:cxn modelId="{E6914DF7-3DA8-4050-891C-36AAA1D6C652}" type="presOf" srcId="{671EDDA3-5794-4B6B-A352-6ECBAB313D30}" destId="{464B8FC4-6AAD-49A1-AA09-E6F8E6D189A4}" srcOrd="0" destOrd="0" presId="urn:microsoft.com/office/officeart/2008/layout/RadialCluster"/>
    <dgm:cxn modelId="{9534D5A5-8C55-4D3B-AE01-38E947E2C92B}" type="presParOf" srcId="{8EFA1F21-2515-4C75-B799-0469A7CFA4DF}" destId="{F60A69E9-31A6-44C5-9AB0-6C9C57ECFEA4}" srcOrd="0" destOrd="0" presId="urn:microsoft.com/office/officeart/2008/layout/RadialCluster"/>
    <dgm:cxn modelId="{209109E3-EB6C-4622-AD3A-E53594400B19}" type="presParOf" srcId="{8EFA1F21-2515-4C75-B799-0469A7CFA4DF}" destId="{2745833A-F0A3-473A-AB92-8F28E9601139}" srcOrd="1" destOrd="0" presId="urn:microsoft.com/office/officeart/2008/layout/RadialCluster"/>
    <dgm:cxn modelId="{C7CA112C-1089-4550-85A1-CC0D0C40C687}" type="presParOf" srcId="{2745833A-F0A3-473A-AB92-8F28E9601139}" destId="{24CFEA26-76CC-4488-883C-8C3F26D0BE6E}" srcOrd="0" destOrd="0" presId="urn:microsoft.com/office/officeart/2008/layout/RadialCluster"/>
    <dgm:cxn modelId="{385BF824-6610-4AD9-8DF1-9B79B0D71375}" type="presParOf" srcId="{2745833A-F0A3-473A-AB92-8F28E9601139}" destId="{88A00120-ECD4-44C4-A04E-7C932E315060}" srcOrd="1" destOrd="0" presId="urn:microsoft.com/office/officeart/2008/layout/RadialCluster"/>
    <dgm:cxn modelId="{F527A260-99CB-4EA3-942B-2B9701E25542}" type="presParOf" srcId="{2745833A-F0A3-473A-AB92-8F28E9601139}" destId="{1E4DF249-504F-4E0B-BD2C-9DFD3742B1EA}" srcOrd="2" destOrd="0" presId="urn:microsoft.com/office/officeart/2008/layout/RadialCluster"/>
    <dgm:cxn modelId="{2EDFC238-AA0E-4F15-A200-FED8686F5483}" type="presParOf" srcId="{8EFA1F21-2515-4C75-B799-0469A7CFA4DF}" destId="{106B6B63-A4A4-4158-A34D-A1BFBE759EF1}" srcOrd="2" destOrd="0" presId="urn:microsoft.com/office/officeart/2008/layout/RadialCluster"/>
    <dgm:cxn modelId="{5E8EB591-897C-4599-AB3E-5B8692252863}" type="presParOf" srcId="{8EFA1F21-2515-4C75-B799-0469A7CFA4DF}" destId="{AAA109B6-E1AD-40B6-972B-6EBAA3969E3B}" srcOrd="3" destOrd="0" presId="urn:microsoft.com/office/officeart/2008/layout/RadialCluster"/>
    <dgm:cxn modelId="{C874FA6C-F4E8-4A59-8656-7144CE28EE86}" type="presParOf" srcId="{AAA109B6-E1AD-40B6-972B-6EBAA3969E3B}" destId="{8F9E72F2-AB8F-41E9-A599-66C2621A5BC2}" srcOrd="0" destOrd="0" presId="urn:microsoft.com/office/officeart/2008/layout/RadialCluster"/>
    <dgm:cxn modelId="{07279CC0-5232-4205-839A-AEA397EF25F4}" type="presParOf" srcId="{AAA109B6-E1AD-40B6-972B-6EBAA3969E3B}" destId="{494ABF21-6D8C-41DF-97F4-217CFF94E1E9}" srcOrd="1" destOrd="0" presId="urn:microsoft.com/office/officeart/2008/layout/RadialCluster"/>
    <dgm:cxn modelId="{4F1F4073-46D4-4973-A7E0-CD89D16A3063}" type="presParOf" srcId="{AAA109B6-E1AD-40B6-972B-6EBAA3969E3B}" destId="{13EC54FD-F5E3-4888-B2D4-B7B01B040D35}" srcOrd="2" destOrd="0" presId="urn:microsoft.com/office/officeart/2008/layout/RadialCluster"/>
    <dgm:cxn modelId="{18CCE601-09E6-40B2-89DC-5028A7977262}" type="presParOf" srcId="{8EFA1F21-2515-4C75-B799-0469A7CFA4DF}" destId="{464B8FC4-6AAD-49A1-AA09-E6F8E6D189A4}" srcOrd="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B8FC4-6AAD-49A1-AA09-E6F8E6D189A4}">
      <dsp:nvSpPr>
        <dsp:cNvPr id="0" name=""/>
        <dsp:cNvSpPr/>
      </dsp:nvSpPr>
      <dsp:spPr>
        <a:xfrm rot="1201226">
          <a:off x="1921105" y="2918603"/>
          <a:ext cx="8361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6169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06B6B63-A4A4-4158-A34D-A1BFBE759EF1}">
      <dsp:nvSpPr>
        <dsp:cNvPr id="0" name=""/>
        <dsp:cNvSpPr/>
      </dsp:nvSpPr>
      <dsp:spPr>
        <a:xfrm rot="20209652">
          <a:off x="1914324" y="1873727"/>
          <a:ext cx="7944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94424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F60A69E9-31A6-44C5-9AB0-6C9C57ECFEA4}">
      <dsp:nvSpPr>
        <dsp:cNvPr id="0" name=""/>
        <dsp:cNvSpPr/>
      </dsp:nvSpPr>
      <dsp:spPr>
        <a:xfrm>
          <a:off x="64912" y="1416787"/>
          <a:ext cx="1881457" cy="2031810"/>
        </a:xfrm>
        <a:prstGeom prst="roundRect">
          <a:avLst/>
        </a:prstGeom>
        <a:solidFill>
          <a:schemeClr val="accent5">
            <a:lumMod val="5000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Biodegradable polymers</a:t>
          </a:r>
          <a:endParaRPr lang="en-IN" sz="2100" kern="1200" dirty="0"/>
        </a:p>
      </dsp:txBody>
      <dsp:txXfrm>
        <a:off x="156757" y="1508632"/>
        <a:ext cx="1697767" cy="1848120"/>
      </dsp:txXfrm>
    </dsp:sp>
    <dsp:sp modelId="{24CFEA26-76CC-4488-883C-8C3F26D0BE6E}">
      <dsp:nvSpPr>
        <dsp:cNvPr id="0" name=""/>
        <dsp:cNvSpPr/>
      </dsp:nvSpPr>
      <dsp:spPr>
        <a:xfrm>
          <a:off x="2676704" y="622537"/>
          <a:ext cx="1385845" cy="1596588"/>
        </a:xfrm>
        <a:prstGeom prst="roundRect">
          <a:avLst/>
        </a:prstGeom>
        <a:solidFill>
          <a:srgbClr val="92D05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Natural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744355" y="690188"/>
        <a:ext cx="1250543" cy="1461286"/>
      </dsp:txXfrm>
    </dsp:sp>
    <dsp:sp modelId="{88A00120-ECD4-44C4-A04E-7C932E315060}">
      <dsp:nvSpPr>
        <dsp:cNvPr id="0" name=""/>
        <dsp:cNvSpPr/>
      </dsp:nvSpPr>
      <dsp:spPr>
        <a:xfrm rot="21056338">
          <a:off x="4054068" y="1203291"/>
          <a:ext cx="135929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293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E4DF249-504F-4E0B-BD2C-9DFD3742B1EA}">
      <dsp:nvSpPr>
        <dsp:cNvPr id="0" name=""/>
        <dsp:cNvSpPr/>
      </dsp:nvSpPr>
      <dsp:spPr>
        <a:xfrm>
          <a:off x="5404880" y="68661"/>
          <a:ext cx="1653073" cy="1791562"/>
        </a:xfrm>
        <a:prstGeom prst="roundRect">
          <a:avLst/>
        </a:prstGeom>
        <a:solidFill>
          <a:srgbClr val="92D05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Collagen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Cellulose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Starch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solidFill>
                <a:schemeClr val="tx1"/>
              </a:solidFill>
            </a:rPr>
            <a:t>Chitosan</a:t>
          </a:r>
          <a:endParaRPr lang="en-US" sz="1400" kern="1200" dirty="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</a:rPr>
            <a:t>Fibrin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485576" y="149357"/>
        <a:ext cx="1491681" cy="1630170"/>
      </dsp:txXfrm>
    </dsp:sp>
    <dsp:sp modelId="{8F9E72F2-AB8F-41E9-A599-66C2621A5BC2}">
      <dsp:nvSpPr>
        <dsp:cNvPr id="0" name=""/>
        <dsp:cNvSpPr/>
      </dsp:nvSpPr>
      <dsp:spPr>
        <a:xfrm>
          <a:off x="2732010" y="2530246"/>
          <a:ext cx="1382789" cy="1566833"/>
        </a:xfrm>
        <a:prstGeom prst="roundRect">
          <a:avLst/>
        </a:prstGeom>
        <a:solidFill>
          <a:srgbClr val="FDBA53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tx1"/>
              </a:solidFill>
            </a:rPr>
            <a:t>Synthetic</a:t>
          </a:r>
          <a:endParaRPr lang="en-IN" sz="2300" kern="1200" dirty="0">
            <a:solidFill>
              <a:schemeClr val="tx1"/>
            </a:solidFill>
          </a:endParaRPr>
        </a:p>
      </dsp:txBody>
      <dsp:txXfrm>
        <a:off x="2799512" y="2597748"/>
        <a:ext cx="1247785" cy="1431829"/>
      </dsp:txXfrm>
    </dsp:sp>
    <dsp:sp modelId="{494ABF21-6D8C-41DF-97F4-217CFF94E1E9}">
      <dsp:nvSpPr>
        <dsp:cNvPr id="0" name=""/>
        <dsp:cNvSpPr/>
      </dsp:nvSpPr>
      <dsp:spPr>
        <a:xfrm rot="653478">
          <a:off x="4102280" y="3578023"/>
          <a:ext cx="139010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0100" y="0"/>
              </a:lnTo>
            </a:path>
          </a:pathLst>
        </a:custGeom>
        <a:noFill/>
        <a:ln w="28575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</dsp:sp>
    <dsp:sp modelId="{13EC54FD-F5E3-4888-B2D4-B7B01B040D35}">
      <dsp:nvSpPr>
        <dsp:cNvPr id="0" name=""/>
        <dsp:cNvSpPr/>
      </dsp:nvSpPr>
      <dsp:spPr>
        <a:xfrm>
          <a:off x="5479861" y="2966841"/>
          <a:ext cx="1603933" cy="1793634"/>
        </a:xfrm>
        <a:prstGeom prst="roundRect">
          <a:avLst/>
        </a:prstGeom>
        <a:solidFill>
          <a:srgbClr val="FDBA53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</a:rPr>
            <a:t>Polyesters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 err="1">
              <a:solidFill>
                <a:schemeClr val="tx1"/>
              </a:solidFill>
            </a:rPr>
            <a:t>Polyanhydrides</a:t>
          </a:r>
          <a:endParaRPr lang="en-IN" sz="1400" kern="1200" dirty="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 err="1">
              <a:solidFill>
                <a:schemeClr val="tx1"/>
              </a:solidFill>
            </a:rPr>
            <a:t>Polyphosphazenes</a:t>
          </a:r>
          <a:endParaRPr lang="en-IN" sz="1400" kern="1200" dirty="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 err="1">
              <a:solidFill>
                <a:schemeClr val="tx1"/>
              </a:solidFill>
            </a:rPr>
            <a:t>Polyphosphoesters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5558159" y="3045139"/>
        <a:ext cx="1447337" cy="1637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19.7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4464 5065 976,'0'0'12387,"-24"6"-10247,-35 11-554,31-7-1154,0-2 1,-1-2-1,0 0 1,-50 3-1,-201 7 2212,278-17-2573,0 1-1,-1-1 0,1 1 0,0-1 0,0 0 0,0 0 1,0 0-1,0 0 0,0 0 0,0 0 0,0-1 0,0 1 0,0-1 1,1 1-1,-1-1 0,-2-3 0,3 3-52,-1 1 1,1-1-1,-1 0 1,0 0-1,0 1 0,0-1 1,0 1-1,0 0 0,0-1 1,0 1-1,0 0 0,0 0 1,-1 1-1,1-1 0,0 0 1,-5 0-1,-34-6 1196,36-43-200,4 33-968,0 0 1,-2 0-1,0 0 1,0 1-1,-2-1 1,0 1-1,-1 0 1,-12-25-1,-10-8 283,-42-58-1,19 31-136,33 50-158,1-1 0,1-1 0,1-1 0,2 0 0,1-1 0,-15-54-1,16 21-28,2-1-1,-1-115 1,13-4-6,-7-196 10,-2 328 4,-3 1 1,-25-84-1,-2-9 3,26 87-15,-4-75 0,-11-204 18,4 3-35,12-263 35,22 436-10,2-46-8,-1-542 34,-12 500-39,-3 130 13,1 114-1,0 0 0,-1 1 0,1-1 0,-1 0 0,1 1 0,-1-1 0,0 0-1,0 1 1,0-1 0,0 1 0,0-1 0,-1 1 0,1 0 0,-1 0 0,0 0-1,1-1 1,-1 1 0,0 1 0,0-1 0,0 0 0,-1 0 0,1 1 0,0-1-1,-1 1 1,1 0 0,-1 0 0,1 0 0,-1 0 0,1 0 0,-1 0 0,0 1-1,1 0 1,-1-1 0,0 1 0,-5 0 0,-5 0-2,-1 0 1,1 1-1,-1 0 1,1 1-1,-1 1 0,-13 4 1,-79 24-24,0-5 0,-169 20 0,-228-30-328,461-16 367,-35-5-44,-1-3-1,-112-26 1,19 3 28,-328-17 39,128 32 55,176 9 88,68 6-126,-72-5 12,-10-8-276,209-20-5300,9 0 140,22-10-1471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4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55 11349,'0'0'6120,"0"10"-5872,-2 99 630,-2-45-461,4-1 0,2 1 0,21 120 0,-18-169-170,-2-9-1808</inkml:trace>
  <inkml:trace contextRef="#ctx0" brushRef="#br0" timeOffset="1">0 140 10261,'0'0'6707,"169"-85"-6355,-111 67-176,1 4-112,-3 5-64,-7 0-192,-4 6-1457,-1 1-688,-3 2-1489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5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184 106 11813,'0'0'5459,"43"127"-4851,-35-72-160,-8 4 81,0-1-81,0-6-224,0-4-160,0-4-64,-3-10-176,-4-4-833,-3-9-671,2-10-673,-2-8-897,-3-3-1360</inkml:trace>
  <inkml:trace contextRef="#ctx0" brushRef="#br0" timeOffset="1">0 191 8180,'0'0'8388,"62"-119"-7956,-14 91-288,6 6-112,-6 8-32,-7 7-240,-11 7-1105,-9 0-528,-11 27 64,-10 12-560,0 10-832</inkml:trace>
  <inkml:trace contextRef="#ctx0" brushRef="#br0" timeOffset="2">159 632 5170,'0'0'7204,"71"103"-7156,-18-119-48,14-16 0,12-10-240,2-10-193,-2-10-1167,-7-9-1266</inkml:trace>
  <inkml:trace contextRef="#ctx0" brushRef="#br0" timeOffset="3">895 26 1553,'0'0'13342,"-25"-1"-11880,-4 0-918,-47 5 0,72-3-497,0 0 0,0 0-1,0 0 1,1 0 0,-1 1-1,0 0 1,1-1 0,-1 2-1,1-1 1,0 0 0,-1 0-1,1 1 1,0 0 0,1 0-1,-1 0 1,0 0 0,1 0-1,0 0 1,0 1 0,0-1-1,-3 7 1,-2 3 108,-1 1-65,0 1-1,2 0 1,0 0 0,0 0-1,2 1 1,0-1-1,0 1 1,2 0 0,0 1-1,0-1 1,2 19-1,0-32-105,1 1-1,-1-1 0,1 1 1,0-1-1,0 0 1,0 1-1,0-1 0,0 0 1,1 0-1,0 0 0,-1 0 1,1 0-1,0 0 0,0 0 1,1 0-1,-1-1 0,1 1 1,-1-1-1,1 0 1,0 0-1,0 0 0,-1 0 1,2 0-1,4 2 0,10 4-170,1-1 1,1-1-1,27 6 0,-31-8 79,0 0 1,31 12-1,-45-15 114,0 0 0,0 1 0,0-1 0,0 0 0,0 1-1,0-1 1,0 1 0,0 0 0,-1-1 0,1 1 0,0 0 0,-1 0-1,0 0 1,1 0 0,-1 0 0,0 0 0,0 1 0,0-1 0,0 0-1,-1 1 1,1-1 0,-1 0 0,1 1 0,-1-1 0,0 1 0,0 2-1,0-1 15,-1-1 0,0 0 0,0 1 0,0-1 0,0 0 0,-1 0 0,1 0 0,-1 0 0,0 0-1,1 0 1,-1 0 0,-1-1 0,1 1 0,0-1 0,-1 0 0,1 1 0,-1-1 0,-3 2 0,-40 26 353,-2-2 0,-60 27 1,84-45-471,1-1 1,-2-1-1,1-1 0,-1-1 0,0-1 1,0-1-1,-28 1 0,52-5 4,0 0-1,0 0 1,-1 0-1,1 0 1,0 0-1,0 0 1,0 0-1,0 0 1,-1 0-1,1 0 1,0-1-1,0 1 1,0 0-1,0-1 1,0 1-1,0-1 1,0 1-1,0-1 1,0 0-1,0 1 1,0-1-1,0 0 1,0 0-1,0 0 1,1 0-1,-1 0 1,0 1-1,0-1 1,1-1-1,-1 1 1,1 0-1,-1 0 1,1 0-1,0 0 1,-1 0-1,1 0 1,0 0-1,0-1 1,0 1-1,-1 0 1,2-1-1,-3-37-4529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6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12054,'0'0'3113,"1"26"-1379,1 171-50,-6-127-404,-16 94 1,5-58-1711,8-9-3886,6-181 2122,3-123-947,1 175 2855,0-1 1,2 0-1,2 1 0,12-37 0,-17 63 560,0-1-1,1 1 0,0 0 0,0 0 1,1 0-1,7-9 0,-10 14-202,0 0 0,-1 0 0,1 1 0,0-1-1,0 0 1,0 0 0,0 1 0,0-1 0,0 1 0,0-1-1,0 1 1,1-1 0,-1 1 0,0-1 0,0 1 0,0 0 0,0 0-1,1 0 1,-1 0 0,0 0 0,0 0 0,1 0 0,-1 0-1,0 0 1,0 0 0,0 1 0,0-1 0,1 0 0,-1 1 0,0-1-1,0 1 1,0 0 0,0-1 0,0 1 0,0 0 0,0-1-1,0 1 1,0 0 0,-1 0 0,1 0 0,0 0 0,0 0-1,-1 0 1,1 0 0,-1 0 0,2 1 0,11 21 447,0-1 0,-1 1 0,-1 1 0,-2 0 1,14 48-1,-15-42-358,2 0 1,1 0-1,29 53 1,-28-66-120,1 0 0,26 25 0,-27-30-224,0 0 0,-1 1 0,0 1 0,13 23-1,-22-34-385,-1 0 0,1 0 0,-1 1-1,0-1 1,0 1 0,0-1-1,-1 0 1,1 1 0,-1 6-1,0 2-3522</inkml:trace>
  <inkml:trace contextRef="#ctx0" brushRef="#br0" timeOffset="1">57 539 9076,'0'0'6787,"153"-119"-6595,-97 94-192,0-1-416,-5 6-416,-5-1-1009,-5 3-1729,-5-1-2673</inkml:trace>
  <inkml:trace contextRef="#ctx0" brushRef="#br0" timeOffset="2">565 30 10901,'0'0'7780,"-1"21"-6743,1-3-762,-1 24 500,6 58 0,11 104 512,-12-67-4108,-4-136 2661,0-1 0,0 1-1,0-1 1,0 1 0,0-1 0,0 1 0,0-1-1,-1 1 1,1-1 0,0 1 0,0-1-1,0 0 1,0 1 0,0-1 0,-1 1-1,1-1 1,0 1 0,-1-1 0,1 0 0,0 1-1,0-1 1,-1 1 0,1-1 0,-1 0-1,1 1 1,0-1 0,-1 0 0,1 0-1,-1 1 1,1-1 0,-1 0 0,1 0 0,-1 0-1,1 0 1,-1 1 0,1-1 0,-1 0-1,1 0 1,-1 0 0,1 0 0,-1 0-1,1 0 1,-1 0 0,1 0 0,-1-1 0,1 1-1,0 0 1,-1 0 0,1 0 0,-1 0-1,1-1 1,-1 1 0,0 0 80,-19-4-5770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1 349 12582,'0'0'5394,"133"-46"-4994,-72 25-336,0-2-64,-10 3-304,-5 1-1104,-11 3-1490,-12 2-2320</inkml:trace>
  <inkml:trace contextRef="#ctx0" brushRef="#br0" timeOffset="1">995 0 11925,'0'0'3506,"0"124"-2305,0-76-113,10 5-528,-2-3-432,-3-2-128,-5-2 96,0-4-96,0-8-256,0-9-816,0-6-577,0-8-496,-13-11-1376,-2 0-3155</inkml:trace>
  <inkml:trace contextRef="#ctx0" brushRef="#br0" timeOffset="2">712 151 10389,'0'0'4002,"153"-96"-3474,-104 82-384,-6 8-144,-7 6-16,-13 0-784,-11 18-833,-12 21-672,0 9 496,-10 7-1857</inkml:trace>
  <inkml:trace contextRef="#ctx0" brushRef="#br0" timeOffset="3">845 695 8900,'0'0'4450,"158"39"-4450,-110-67-384,3-4-945,3-9-896,-1-9-4690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7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117 512 9444,'0'0'8663,"-17"10"-7844,5-4-669,7-5-112,0 1 0,1 0 0,-1 0 1,1 1-1,-1-1 0,1 1 0,0 0 0,0 0 0,0 0 0,0 1 0,1-1 1,-1 1-1,1 0 0,0 0 0,0 0 0,1 1 0,-1-1 0,1 0 1,0 1-1,0 0 0,0-1 0,-1 8 0,0 7 89,1 0-1,1 0 1,0 0-1,1 0 1,1 0 0,5 25-1,-5-39-162,0-1-1,0 1 1,1-1-1,-1 0 1,1 0 0,0 1-1,1-1 1,-1-1-1,0 1 1,1 0-1,0 0 1,0-1-1,0 0 1,1 0 0,-1 0-1,1 0 1,-1 0-1,1 0 1,0-1-1,0 0 1,0 0-1,0 0 1,1 0 0,-1-1-1,0 0 1,1 0-1,-1 0 1,1 0-1,-1-1 1,1 1-1,8-2 1,-8 1-93,-1 0 0,0 0 1,0-1-1,0 1 0,0-1 0,0 0 0,-1 0 0,1-1 1,0 1-1,0-1 0,-1 0 0,1 0 0,-1 0 0,1-1 1,-1 1-1,0-1 0,4-4 0,-2 2 23,-1-1 0,0 0 0,0 0 0,0-1 0,-1 1 0,0-1 1,0 1-1,-1-1 0,3-10 0,-2 3 93,-1-1 0,0-1 1,0 1-1,-2 0 0,0 0 0,-1 0 1,0 0-1,-1 0 0,-5-17 0,4 20 41,-2 0-1,1 1 0,-2 0 1,1 0-1,-2 0 0,1 1 0,-10-11 1,14 18-60,0 0-1,0 0 1,-1 0 0,0 1 0,1-1 0,-1 1-1,0-1 1,0 1 0,0 0 0,-1 0 0,1 1 0,0-1-1,-1 1 1,1-1 0,-1 1 0,1 0 0,-1 0-1,0 1 1,1-1 0,-1 1 0,0 0 0,1 0 0,-1 0-1,0 0 1,0 1 0,1-1 0,-1 1 0,-4 2-1,-13 14-2546,3 11-2194</inkml:trace>
  <inkml:trace contextRef="#ctx0" brushRef="#br0" timeOffset="1">582 370 6979,'0'0'8412,"-9"26"-7083,-28 87-265,33-93-924,0-1 0,1 0-1,1 0 1,1 1 0,2 29 0,-1 18 174,-1-46-250,2-17-48,-1 1 0,0-1 0,0 1 0,-1 0 0,0-1 0,1 1 0,-1-1 0,-3 8 0,3-12-10,1 0-1,0 0 1,-1 1 0,1-1 0,0 0-1,-1 0 1,1 0 0,-1 0 0,1 0 0,0 0-1,-1 0 1,1-1 0,0 1 0,-1 0-1,1 0 1,0 0 0,-1 0 0,1 0 0,0 0-1,-1-1 1,1 1 0,0 0 0,-1 0 0,1-1-1,0 1 1,0 0 0,-1 0 0,1-1-1,0 1 1,0 0 0,0-1 0,-1 1 0,1 0-1,0-1 1,0 1 0,0 0 0,0-1-1,0 1 1,0 0 0,0-1 0,0 1 0,-6-21-5,2 0 1,1 0 0,0 0 0,2 0 0,0-1 0,4-36 0,-1-2-136,-3 0-53,4-77-295,-4 135 478,1 1-1,1-1 1,-1 0 0,0 0-1,0 1 1,1-1 0,-1 0-1,1 1 1,-1-1 0,1 0-1,0 1 1,-1-1 0,1 1-1,0-1 1,0 1 0,0 0 0,0-1-1,0 1 1,1 0 0,-1 0-1,0-1 1,1 1 0,-1 0-1,3-1 1,-3 2 5,1 0 0,-1 0 0,1 0 0,0 0-1,-1 0 1,1 1 0,-1-1 0,1 0 0,-1 1 0,0-1 0,1 1 0,-1 0 0,1-1 0,-1 1-1,0 0 1,1 0 0,-1 0 0,0 0 0,0 0 0,0 0 0,0 0 0,0 0 0,0 0 0,0 1-1,0-1 1,0 0 0,0 3 0,15 24 65,-1 2 0,21 58-1,-29-65-32,2 0 0,0-1 0,1 0-1,1-1 1,2 0 0,0-1-1,26 32 1,-38-50-36,1 0 1,0 0-1,-1 0 0,1 0 0,0 0 1,0-1-1,0 1 0,0-1 0,1 1 1,-1-1-1,0 0 0,0 0 0,1 0 1,-1 0-1,1 0 0,-1-1 0,1 1 1,-1-1-1,1 1 0,-1-1 0,1 0 1,-1 0-1,1 0 0,0 0 0,-1-1 1,4 0-1,-4-1 7,0 1-1,1-1 1,-1 0-1,0 0 1,0-1-1,-1 1 1,1 0 0,0 0-1,-1-1 1,1 1-1,-1-1 1,0 0-1,0 1 1,0-1-1,0 0 1,-1 0 0,1 1-1,0-1 1,-1 0-1,0 0 1,0 0-1,0-4 1,-1-36-19,-2 0 0,-1 0 1,-3 1-1,-1-1 0,-2 2 0,-2-1 0,-2 2 1,-1-1-1,-3 2 0,-33-58 0,45 87-582,0 1 0,0-1-1,-1 1 1,0 0 0,-1 1-1,0 0 1,0 0 0,-1 1-1,-17-12 1,-30-8-6502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11109,'0'0'440,"6"-22"-384,-3 4-29,-1 9-1,-1 0 0,1 0 1,1 1-1,0-1 0,0 0 0,0 1 0,1 0 0,1 0 1,-1 0-1,1 0 0,1 1 0,-1 0 0,1 0 1,0 0-1,10-7 0,-3 5 61,0 0 0,1 1 0,0 0 1,1 2-1,0 0 0,0 0 0,0 1 0,29-5 1,-39 9-74,1 0 1,0 0 0,-1 1-1,1 0 1,0 0-1,-1 0 1,1 0 0,-1 1-1,1 0 1,0 0 0,-1 1-1,0 0 1,1 0 0,-1 0-1,0 0 1,0 1 0,0 0-1,0 0 1,-1 0 0,1 1-1,-1-1 1,0 1 0,0 0-1,0 0 1,0 1 0,-1-1-1,6 10 1,-2 2 72,-1-1-1,-1 1 1,-1 0-1,0 1 1,-1-1-1,0 1 0,0 28 1,-3 1 301,-8 72-1,2-85-127,-2 0-1,-20 58 1,17-61 55,1 1 1,2 0 0,-7 45-1,16-76-313,-1-1 0,0 1 0,0 0 0,1 0 0,-1 0-1,0 0 1,0-1 0,1 1 0,-1 0 0,0 0 0,0 0-1,1 0 1,-1 0 0,0 0 0,1 0 0,-1 0 0,0 0-1,0 0 1,1 0 0,-1 0 0,0 0 0,1 0 0,-1 0-1,0 0 1,0 0 0,1 0 0,-1 1 0,0-1 0,0 0-1,1 0 1,-1 0 0,0 0 0,0 1 0,0-1 0,1 0-1,-1 0 1,0 0 0,0 1 0,0-1 0,1 0 0,-1 0-1,0 1 1,0-1 0,0 0 0,0 0 0,0 1 0,0-1-1,0 0 1,0 1 0,0-1 0,1 0 0,-1 0 0,0 1-1,0-1 1,0 0 0,-1 1 0,1-1 0,0 0 0,0 0-1,0 1 1,0-1 0,0 0 0,0 0 0,0 1 0,0-1-1,-1 0 1,1 0 0,0 1 0,0-1 0,1 0 11,10-5 19,-1-1 1,1 0-1,-1 0 0,-1-1 1,1 0-1,-1 0 1,13-15-1,8-5 18,189-149-12,-66 68-4347,-122 86 801,-11 0-2765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39 9332,'0'0'7238,"-8"21"-6504,0 3-565,0 1 0,1 0 0,2 0 0,-4 36 0,8-53-154,0-1 0,1 1 0,0 0 0,1 0 0,-1-1 0,1 1 0,1 0 0,0-1 0,0 1 0,0-1 0,1 0 0,0 1 0,0-1 0,1 0 0,0-1 0,0 1 0,0-1 0,1 0 0,0 0 0,1 0 0,-1-1 0,10 8 0,-8-8-28,0-1 0,1 0 1,-1-1-1,1 1 0,-1-1 1,1-1-1,0 1 0,0-1 0,0-1 1,1 0-1,-1 0 0,0 0 0,0-1 1,1 0-1,-1-1 0,0 0 1,0 0-1,15-5 0,-13 3-81,0-1 0,0 0 0,-1-1 0,1 0 0,-1-1 0,0 1 0,-1-2 0,0 1 0,0-1 0,0-1 0,-1 1 0,0-1 0,0 0 0,6-11 0,-8 11 54,0-1-1,0 0 0,-1 0 1,0 0-1,-1 0 0,0-1 0,0 1 1,-1-1-1,0 1 0,-1-1 1,0 0-1,0 0 0,-1 0 0,-1 0 1,0 1-1,-3-19 0,2 21 39,-1 0 0,1 0 0,-1 0 0,-1 1 0,1-1 0,-1 1 0,0-1 0,-1 1 0,1 0 0,-1 1 0,0-1 0,-1 1 0,1 0 0,-1 1 0,0-1 0,-1 1 0,1 0 0,-1 0 0,1 1 0,-1 0-1,0 0 1,-9-1 0,8 1 4,-1 0 0,0 1 0,-1 1-1,1 0 1,0 0 0,0 1-1,-1 0 1,-17 2 0,24-1-67,0-1 1,0 1-1,0 0 1,0 0-1,0 0 1,0 1-1,0-1 0,0 1 1,0 0-1,1 0 1,-1-1-1,1 2 1,0-1-1,-1 0 0,1 0 1,0 1-1,0-1 1,0 1-1,1 0 1,-1-1-1,1 1 0,-1 0 1,1 0-1,0 0 1,0 0-1,0 0 1,1 0-1,-1 6 1,0-4-263,0 1 1,0 0 0,1 0 0,0 0 0,0-1 0,1 1 0,0 0 0,0 0 0,0-1 0,0 1-1,1-1 1,3 7 0,30 26-3118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9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4 11157,'0'0'6366,"-19"22"-6116,-5 6-161,-28 41-1,48-63-75,1 1 0,0 0 1,0-1-1,1 1 1,0 0-1,0 1 1,1-1-1,0 0 1,0 1-1,0-1 1,1 0-1,0 1 0,1-1 1,0 0-1,0 1 1,0-1-1,1 0 1,0 0-1,1 0 1,-1 0-1,1 0 1,6 10-1,-3-9-20,-1 0 0,1-1 0,0 1 0,0-1 0,1 0 0,0-1 0,0 0 0,1 0 0,0 0 0,0-1-1,0 0 1,1-1 0,16 7 0,-20-9-68,0 0 1,0-1-1,0 1 0,0-1 0,0 0 0,0 0 0,0-1 0,1 1 0,-1-1 0,0-1 0,0 1 1,1-1-1,-1 1 0,0-1 0,0-1 0,0 1 0,0-1 0,0 0 0,0 0 0,0 0 0,-1-1 1,1 0-1,-1 0 0,0 0 0,0 0 0,4-5 0,0-1-11,-1-1-1,0 0 1,0 0 0,-1 0-1,-1-1 1,0 0-1,0 0 1,-1-1 0,4-21-1,-6 27 62,-1 0 0,0 0-1,-1 0 1,1 0 0,-1 0-1,0 0 1,-1 0 0,0-1 0,0 1-1,0 0 1,0 0 0,-1 0-1,0 1 1,0-1 0,-1 0-1,0 1 1,0-1 0,0 1-1,0 0 1,-9-9 0,1 3-1,-1 1 1,0 0-1,-1 1 0,0 0 1,0 1-1,-1 0 0,0 1 1,-1 1-1,1 0 1,-1 1-1,0 1 0,0 0 1,-1 1-1,-19-1 1,34 4-104,0-1 1,0 1 0,0 0-1,0 0 1,1 0 0,-1 0 0,0 0-1,0 0 1,0 0 0,0 0-1,0 1 1,0-1 0,0 0 0,0 1-1,0-1 1,0 0 0,0 1-1,0-1 1,0 1 0,1-1 0,-1 1-1,0 0 1,0-1 0,1 1-1,-1 0 1,0 0 0,1-1 0,-1 1-1,1 0 1,-1 0 0,1 0-1,-1 0 1,1 0 0,0-1 0,-1 1-1,1 0 1,0 0 0,0 0-1,0 0 1,-1 0 0,1 0 0,0 0-1,1 0 1,-1 0 0,0 0-1,0 0 1,0 0 0,0 0 0,1 1-1,-1 0 37,0 21-4559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9 12310,'0'0'3356,"-21"21"-3049,-66 65-249,85-84-56,-1 1-1,1-1 0,0 1 1,0 0-1,0-1 0,0 1 1,1 0-1,-1 0 0,1 0 1,-1 0-1,1 1 0,0-1 0,1 0 1,-1 0-1,0 1 0,1-1 1,0 1-1,0-1 0,0 0 1,0 1-1,0-1 0,2 6 1,0 2-38,-2-10 10,0-1 0,0 0 1,0 1-1,0-1 0,0 0 0,0 1 0,0-1 1,0 1-1,0-1 0,0 0 0,0 1 0,0-1 0,0 0 1,1 1-1,-1-1 0,0 0 0,0 1 0,0-1 1,1 0-1,-1 1 0,0-1 0,0 0 0,1 0 1,-1 1-1,0-1 0,1 0 0,-1 0 0,0 0 1,1 1-1,-1-1 0,0 0 0,1 0 0,-1 0 0,0 0 1,1 0-1,-1 0 0,1 0 0,-1 0 0,0 0 1,1 0-1,0 0 0,-1 0-18,1 0 1,0-1-1,0 1 1,-1-1-1,1 1 0,0-1 1,-1 1-1,1-1 0,-1 1 1,1-1-1,0 1 1,-1-1-1,0 0 0,1 1 1,-1-1-1,1 0 0,-1 0 1,0 1-1,1-1 1,-1 0-1,0-1 0,2-8 18,0 1-1,-1-1 0,0 0 0,-1 1 0,0-1 1,0 0-1,-1 1 0,-1-1 0,-2-10 0,3 16-60,0 1-1,0-1 1,0 0 0,-1 0-1,1 1 1,-1-1-1,0 0 1,0 1-1,0 0 1,-1 0-1,1-1 1,-1 1-1,0 1 1,0-1 0,0 0-1,0 1 1,0-1-1,0 1 1,-1 0-1,1 0 1,-1 0-1,0 1 1,1-1-1,-8-1 1,11 3 27,-1 0 0,1 0 0,-1 0 1,1 0-1,0 0 0,-1 0 0,1 0 0,0 0 1,-1 0-1,1 0 0,-1 0 0,1 1 0,0-1 1,-1 0-1,1 0 0,0 0 0,-1 0 0,1 1 0,0-1 1,-1 0-1,1 0 0,0 1 0,0-1 0,-1 0 1,1 0-1,0 1 0,0-1 0,-1 0 0,1 1 0,0-1 1,0 0-1,0 1 0,0-1 0,-1 0 0,1 1 1,0-1-1,0 1 0,0-1 0,0 0 0,0 1 0,0-1 1,0 0-1,0 1 0,0-1 0,0 1 0,0-1 1,0 0-1,1 1 0,-1-1 0,0 0 0,0 1 0,1 0 1,-1 4-565,0 31-2164</inkml:trace>
  <inkml:trace contextRef="#ctx0" brushRef="#br0" timeOffset="1">716 0 6403,'0'0'7003,"-25"19"-5850,-4 2-630,-43 42-1,67-57-455,0 0-1,1 0 0,0 0 0,0 0 0,1 0 0,0 1 0,0 0 0,0-1 0,1 1 0,0 0 1,-2 12-1,2-1 18,1 0 0,2 35 0,0-18-30,0-26-33,0 0 0,0 1 0,0-1 0,1 0 0,1 0 0,0 0 0,0 0 0,1-1 0,-1 1 0,2-1 0,0 0 0,0 0 0,0 0 0,1-1 0,0 0 0,0 0 0,1 0 0,0-1 0,0 0 0,0 0 0,1-1 0,0 0 0,0 0 0,0-1 0,1 0 0,9 4 0,-7-4-217,1 0-1,-1-1 1,1 0-1,-1-1 1,1 0-1,0-1 1,0 0-1,0-1 1,0 0-1,0-1 1,-1 0-1,1-1 1,0 0-1,-1-1 1,1 0-1,-1-1 1,0 0-1,0-1 1,0 0-1,14-10 1,20-21-2704,-6-3-110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1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365 4 7571,'0'0'5726,"-17"0"-4865,5 0-702,8-1-118,0 0-1,-1 0 0,1 1 1,-1 0-1,1 0 1,-1 0-1,1 0 0,-1 1 1,1 0-1,-1 0 1,1 0-1,0 0 0,0 1 1,-1 0-1,1-1 1,0 2-1,1-1 1,-1 0-1,0 1 0,1 0 1,-1-1-1,1 1 1,-4 5-1,-4 11 99,1 1-1,1 0 1,1 0-1,1 1 1,1 0-1,0 0 1,2 1-1,0-1 1,2 1-1,0 0 1,2 0-1,2 33 1,-1-51-152,-1 0 0,1 1 1,-1-1-1,1 0 0,1 0 0,-1 0 0,0 0 1,1 0-1,0 0 0,0 0 0,0-1 1,0 1-1,1-1 0,0 1 0,-1-1 1,1 0-1,0 0 0,1 0 0,-1 0 1,0-1-1,1 1 0,-1-1 0,1 0 1,0 0-1,0 0 0,0-1 0,0 1 0,0-1 1,0 0-1,0 0 0,1 0 0,-1-1 1,0 0-1,0 1 0,1-1 0,6-2 1,-9 2-13,0-1 0,0 0 0,0 0 1,0 0-1,0-1 0,-1 1 0,1 0 1,-1-1-1,1 1 0,-1-1 1,1 1-1,-1-1 0,0 0 0,0 0 1,0 1-1,0-1 0,0 0 0,1-4 1,12-41-3,-12 39 19,2-5 16,-2 1-1,0-1 1,0 1-1,-1-1 1,-1 0-1,0 1 0,0-1 1,-2 0-1,1 1 1,-2-1-1,-3-12 1,3 17 6,-1 0 0,0 0 0,0 0 0,0 0 0,-1 1 0,-1-1 0,1 1 0,-1 0 0,0 1 0,0 0 0,-1 0 0,0 0 0,0 1 0,0 0 0,-1 0 0,-10-4 1,11 5 8,-1 0 0,0 1 0,-1 0 1,1 0-1,0 1 0,-1 0 1,0 0-1,1 1 0,-1 0 1,0 1-1,1 0 0,-1 0 1,-9 2-1,14-1-81,-1 0 0,1 1 1,0-1-1,-1 1 0,1 0 1,0 0-1,0 0 0,0 1 1,1-1-1,-1 1 0,0 0 0,1 0 1,0 0-1,0 1 0,0-1 1,0 1-1,0 0 0,1-1 1,0 1-1,-1 0 0,2 1 0,-1-1 1,0 0-1,1 1 0,-2 6 1,-3 32-2187,5 1-1766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2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1148 4 8116,'0'0'6952,"-12"-4"-5522,8 4-1325,0 0-1,0 0 0,-1 1 0,1-1 1,0 1-1,0 0 0,0 0 1,-1 0-1,1 1 0,1-1 1,-1 1-1,-4 2 0,-49 33 806,27-16-639,-103 56 591,-148 63 0,8 5-456,31-15 402,222-119-612,17-8-90,-1-1 0,1 0 0,-1 0 0,0 0 0,0 0 0,0-1 0,0 1 0,-8 1 0,12 38 881,0-35-955,0-1 1,0 0 0,1 1-1,0-1 1,0 0-1,0 0 1,0 0 0,1 0-1,0 0 1,0 0 0,0 0-1,1 0 1,0-1 0,0 0-1,0 1 1,0-1-1,1 0 1,-1 0 0,1-1-1,0 1 1,0-1 0,0 0-1,1 0 1,-1 0-1,9 3 1,53 33 268,1-3 0,3-3 1,98 32-1,29-4-780,1-9-3856,-157-41 2731,3-2-4207,-9-8-4313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43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565 2 6355,'0'0'2678,"-27"0"-1376,-210 0 1164,197-1-2069,-45 2 796,84 0-1185,0-1 0,0 0 0,0 0 0,0 1 1,0-1-1,0 0 0,1 1 0,-1-1 0,0 1 1,0-1-1,1 1 0,-1-1 0,0 1 0,0 0 0,1-1 1,-1 1-1,1 0 0,-1 0 0,1-1 0,-1 1 1,1 0-1,-1 0 0,1 0 0,0 0 0,-1 0 1,1-1-1,0 1 0,0 0 0,0 0 0,0 0 1,0 0-1,0 0 0,0 0 0,0 0 0,0 0 1,0 0-1,0 0 0,0 0 0,1-1 0,-1 1 0,0 0 1,1 0-1,-1 0 0,1 0 0,0 1 0,1 1-8,-1 0-1,1 0 0,-1 0 0,1 0 0,0 0 0,0 0 0,1 0 0,-1-1 1,0 1-1,1-1 0,0 0 0,2 3 0,13 3-23,1-1 0,-1-1-1,1 0 1,1-2 0,-1 0-1,25 2 1,121-1-771,-129-5 538,-35 0 257,-1 0-1,1 0 1,0 0-1,-1 0 1,1 0 0,-1 0-1,1 0 1,-1 0-1,1 0 1,-1 0-1,1 0 1,-1 0 0,1-1-1,-1 1 1,1 0-1,-1 0 1,1 0-1,-1-1 1,0 1 0,1 0-1,-1-1 1,1 1-1,-1 0 1,0-1-1,1 1 1,-1-1 0,0 1-1,1 0 1,-1-1-1,0 1 1,0-1-1,1 0 1,-1 0 13,-1 0 1,1 0-1,0 0 1,0 1-1,-1-1 1,1 0-1,-1 0 1,1 0-1,-1 1 1,1-1-1,-1 0 1,1 1-1,-1-1 1,0 0-1,1 1 1,-1-1-1,0 1 1,0-1-1,0 1 1,1-1-1,-1 1 1,-2-1-1,-13-6 106,-1 0 1,0 2-1,-1 0 0,1 0 0,-1 2 0,-25-2 0,-115 1 357,108 5-406,40-1-57,1-1-3,0 1-1,0 1 0,0-1 0,-13 4 1,20-3-6,1-1 1,-1 0 0,1 1-1,-1-1 1,1 1 0,0 0-1,-1-1 1,1 1 0,0 0-1,-1 0 1,1 0 0,0 0-1,0 0 1,0 0 0,0 0-1,0 0 1,0 1 0,0-1-1,0 0 1,1 1 0,-1-1-1,0 0 1,1 1 0,-1-1-1,1 1 1,-1-1 0,1 1-1,0-1 1,0 1 0,-1-1-1,1 1 1,0-1 0,1 3-1,0-2-2,-1 0-1,1 0 1,0 0-1,0 0 1,1 0-1,-1 0 0,0 0 1,1 0-1,-1 0 1,1-1-1,0 1 1,-1-1-1,1 1 0,0-1 1,0 1-1,0-1 1,0 0-1,0 0 1,0 0-1,0 0 0,1-1 1,-1 1-1,3 0 1,59 14 14,-60-14-16,51 5-417,1-2-1,68-4 1,-43-1 188,-245-8 968,83 7-554,39 0 11,1 2-1,-82 10 0,71 6-68,50-15-122,1 0 1,-1 0-1,0 0 1,1 0-1,-1 0 0,1 0 1,-1 1-1,1-1 1,0 0-1,-1 1 0,-1 2 1,3-3-4,-1 0 0,1 0 0,0-1 0,0 1 0,0 0 0,0 0 0,0 0 0,0 0 0,0-1 0,0 1 1,0 0-1,0 0 0,0 0 0,0-1 0,0 1 0,1 0 0,-1 0 0,0-1 0,1 1 0,-1 0 0,1 0 0,-1-1 0,1 1 0,-1 0 1,1-1-1,-1 1 0,1-1 0,-1 1 0,2 0 0,3 3-1,0-1 0,0 1 0,1-1 0,0 0-1,0-1 1,-1 1 0,2-1 0,-1 0 0,0-1 0,0 1 0,9 0 0,79 5 14,-81-7-12,17 1 37,132 0-297,-144-3 101,0 0-1,0-1 1,0 0-1,0-2 1,0 0-1,27-12 1,-42 16 136,-1 0-1,0 0 1,0 0 0,0 0 0,0 0 0,0-1 0,0 1 0,-1 0 0,1-1-1,0 0 1,-1 1 0,1-1 0,-1 0 0,1 0 0,-1 0 0,2-3 0,-3 4 19,0 0 1,0 0 0,0 0 0,0 0 0,0 0 0,0 0 0,0 0-1,-1 0 1,1 0 0,0 0 0,-1 0 0,1 0 0,0 0 0,-1 0 0,0 0-1,1 0 1,-1 0 0,1 1 0,-1-1 0,0 0 0,0 0 0,1 1 0,-1-1-1,0 1 1,-1-2 0,-6-2 26,-1-1-1,1 1 0,-1 0 1,0 1-1,0 0 0,-12-2 1,-23-3 88,0 2 1,-1 3 0,1 1-1,-1 2 1,-46 6 0,74-3-98,0 1 1,0 0-1,0 1 1,1 1 0,0 0-1,-25 14 1,40-20-20,-1 1 1,1 0 0,-1 0-1,1 0 1,-1 0 0,1 0-1,-1 0 1,1 0 0,0 0-1,0 1 1,-1-1 0,1 0 0,0 1-1,0-1 1,0 1 0,1-1-1,-1 1 1,0-1 0,0 4-1,1-4 0,0 1 0,0-1-1,0 0 1,0 1 0,1-1-1,-1 0 1,0 1 0,1-1-1,-1 0 1,1 0 0,0 0 0,-1 1-1,1-1 1,0 0 0,0 0-1,-1 0 1,1 0 0,0 0-1,2 1 1,3 3 1,1-1 1,-1 0-1,1 0 1,0-1-1,0 1 0,0-2 1,12 4-1,34 4 0,0-3 0,0-3 1,1-1-1,63-6 0,-48 1-61,-34 2-147,1-2 1,-1-1-1,1-2 1,-1-1 0,0-2-1,-1-2 1,0-1-1,54-25 1,-87 35 187,1 0 1,-1 0-1,1 1 1,-1-1-1,0 0 1,1 0-1,-1-1 1,0 1-1,0 0 1,0 0-1,1 0 1,-1-1-1,0 1 1,1-3-1,-2 4 24,0-1 0,0 1 0,0-1 0,0 0 1,0 1-1,0-1 0,0 1 0,0-1 0,0 1 0,-1-1 0,1 1 0,0-1 0,0 1 0,0-1 0,-1 1 0,1-1 1,0 1-1,0-1 0,-1 1 0,1-1 0,0 1 0,-1-1 0,1 1 0,-1 0 0,1-1 0,0 1 0,-2-1 0,-2-1 52,0 0-1,0 0 0,0 1 0,0-1 1,0 1-1,0 0 0,-1 0 1,-7 0-1,-55-4 669,0 3 0,-89 9 0,155-7-720,0-1 0,0 1 0,0 0 0,-1 0 0,1 0 0,0 0 0,0 0 0,0 1 0,-1-1 0,1 0 1,0 0-1,0 1 0,0-1 0,0 1 0,0-1 0,-1 1 0,1-1 0,0 1 0,0 0 0,1 0 0,-1-1 0,0 1 0,0 0 0,0 0 0,0 0 1,1 0-1,-1 0 0,0 0 0,0 2 0,2-2-7,0 1 0,0-1 1,0 0-1,0 1 0,0-1 0,1 0 1,-1 0-1,0 1 0,1-1 0,-1 0 1,0 0-1,1-1 0,0 1 0,-1 0 1,1 0-1,-1-1 0,1 1 0,0-1 1,0 0-1,2 1 0,49 10-220,1-3 1,0-3-1,1-1 0,94-7 0,-39 1-1621,-159-7 2109,-260 9 1793,618 1-3727,-302-1 1534,0 0-1,0 0 1,0-1 0,0 0 0,0 0-1,-1-1 1,1 0 0,0 0-1,-1-1 1,10-5 0,-16 8 146,1 0 0,-1 0 1,0 0-1,0 0 0,1 0 0,-1 0 1,0-1-1,0 1 0,0 0 0,1 0 1,-1 0-1,0-1 0,0 1 0,0 0 1,1 0-1,-1 0 0,0-1 0,0 1 1,0 0-1,0-1 0,0 1 1,0 0-1,0 0 0,0-1 0,0 1 1,0 0-1,0 0 0,0-1 0,0 1 1,0 0-1,0-1 0,0 1 0,0 0 1,0 0-1,0-1 0,0 1 0,0 0 1,0-1-1,-13-5 453,-19 1 127,30 5-589,-69-6 1343,0 3 1,-79 8 0,149-5-1374,0 0 0,-1 0 1,1-1-1,0 2 1,0-1-1,-1 0 1,1 0-1,0 0 0,0 0 1,-1 1-1,1-1 1,0 1-1,0-1 1,0 1-1,0-1 0,0 1 1,-1-1-1,1 1 1,0 0-1,0 0 1,1 0-1,-1 0 0,0 0 1,0 0-1,0 0 1,0 0-1,1 0 1,-1 0-1,1 0 0,-1 1 1,4 0-3160,16-2-2938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207 125 3618,'0'0'5330,"7"-8"-4471,0-3-503,-5 8-196,0-1 0,1 1 0,0 0 0,-1-1 0,1 1 0,0 1 0,0-1 0,0 0 0,1 1 0,5-4 0,-9 5 6,1 1 1,-1-1-1,1 0 1,-1 1-1,1-1 1,-1 0 0,0 0-1,1 1 1,-1-1-1,0 0 1,0 0-1,1 0 1,-1 0-1,0 1 1,0-1-1,0 0 1,0 0 0,0 0-1,0 0 1,-1-1-1,1 0-90,0-1 1,0 1-1,-1 0 0,1-1 1,-1 1-1,0 0 0,1 0 0,-1 0 1,0-1-1,0 1 0,-3-3 0,0 2-15,1 1-1,-1-1 0,-1 1 0,1 0 1,0 0-1,0 0 0,-1 1 0,1 0 0,-1 0 1,1 0-1,-1 0 0,1 0 0,-1 1 1,0 0-1,1 0 0,-1 0 0,0 1 0,1 0 1,-1 0-1,1 0 0,-8 3 0,6-2-52,0 0 0,0 1 0,0 0 1,1 1-1,-1-1 0,1 1 0,0 0 0,0 0 0,0 1 0,1-1 0,0 1 0,0 0 0,0 0 0,-6 12 0,-2 10 65,0 0 0,3 2 0,0-1 0,1 1 0,2 0-1,1 1 1,2-1 0,1 1 0,2 43 0,-1-57-52,2 0 0,0 0 0,1 0 1,0 0-1,1 0 0,1-1 0,1 0 0,0 1 0,1-2 1,0 1-1,1-1 0,1 0 0,0 0 0,1-1 0,11 13 1,-13-17-59,0-1 1,0 0-1,1-1 1,0 1 0,0-1-1,1-1 1,0 0-1,0 0 1,0-1-1,1 0 1,-1 0 0,1-1-1,0-1 1,1 1-1,-1-2 1,1 1-1,-1-2 1,1 1 0,0-1-1,0-1 1,-1 0-1,15-2 1,-22 1 13,0 0-1,0 0 1,0-1 0,0 1 0,0-1 0,0 0-1,0 0 1,-1 0 0,1 0 0,-1 0 0,1-1-1,-1 1 1,0-1 0,0 1 0,0-1-1,0 0 1,0 0 0,-1 0 0,1 0 0,-1 0-1,0 0 1,0 0 0,0-1 0,0 1 0,-1 0-1,1-7 1,0 4 17,0 0 0,-1 0 1,0 1-1,0-1 0,0 0 0,-1 0 0,1 0 0,-2 1 0,1-1 1,0 0-1,-1 1 0,0-1 0,-1 1 0,1 0 0,-4-6 1,1 5 8,1 1 1,-1 0 0,-1 0 0,1 0-1,-1 0 1,1 1 0,-1 0 0,0 0-1,-1 1 1,1-1 0,-1 2 0,-8-4-1,0 2 59,1 2 0,-1-1 0,0 2-1,-28 0 1,43 1-97,10-1-429,6-2 460,-1-1 0,0-1 0,16-7 1,-16 6 33,-1 0 0,1 1 1,0 1-1,20-3 0,-32 7-24,14-2 129,-1 0-1,1 2 1,0-1 0,29 5 0,-42-3-63,1 0 0,-1 0 0,0 0 0,0 1 0,0 0 0,0 0 0,0 0 0,0 0 1,0 0-1,-1 1 0,1-1 0,-1 1 0,0 0 0,0 0 0,0 1 0,0-1 0,0 1 0,-1-1 0,1 1 0,-1 0 0,0 0 0,0 0 0,1 4 0,25 98 313,-24-102-2813,1-11-3626,-1-16 252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1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19 5699,'0'0'6176,"6"16"-5306,-2-5-719,1 4 110,0 1 0,0-1 0,-2 1 0,0 0 0,2 26 1,-5 395 2659,-16-459-2633,4-5-373,2 0 0,0 0 0,2-1-1,0 0 1,-4-43 0,5-2-454,3-74-1,4 140 523,1-1 1,-1 0-1,1 1 0,0-1 0,1 1 0,0 0 1,0-1-1,1 1 0,0 0 0,0 0 1,0 1-1,9-13 0,-9 15 12,0 0 1,1 1-1,0-1 0,0 1 1,0-1-1,0 1 0,0 1 0,1-1 1,-1 0-1,1 1 0,-1 0 1,1 0-1,0 0 0,0 1 0,0 0 1,0 0-1,0 0 0,1 0 1,8 1-1,-9 0-14,0 0 1,0 0-1,0 0 0,0 1 1,0 0-1,-1 0 1,1 0-1,0 1 0,0 0 1,-1 0-1,1 0 1,-1 0-1,0 0 0,6 5 1,-5-2 1,0 0 0,-1 0-1,0 0 1,0 0 0,0 1 0,-1 0 0,0-1 0,0 1 0,0 1 0,2 9 0,-1-3 22,-1 0 0,0 0 0,-1 0 0,-1 0 0,0 0 1,0 1-1,-2-1 0,1 0 0,-2 0 0,0 0 0,0 0 0,-1 0 0,-1 0 0,-6 15 0,6-19 9,0 1-1,-1-1 1,0 0-1,-1 0 0,0-1 1,0 0-1,-1 0 1,0 0-1,0-1 0,-1 0 1,0 0-1,0-1 0,0 0 1,-1 0-1,0-1 1,0-1-1,-1 1 0,-17 5 1,-9-6 45,19-6-123,17 2 52,0 0 1,-1-1 0,1 1 0,0 0 0,0 0 0,0 0 0,-1 0-1,1 0 1,0-1 0,0 1 0,-1 0 0,1 0 0,0 0 0,0-1 0,0 1-1,0 0 1,0 0 0,-1-1 0,1 1 0,0 0 0,0 0 0,0-1-1,0 1 1,0 0 0,0 0 0,0-1 0,0 1 0,0 0 0,0-1-1,0 1 1,0 0 0,0 0 0,0-1 0,0 1 0,0 0 0,0 0-1,0-1 1,0 1 0,1-1 0,1 0 12,1 0 1,-1 0-1,1 0 1,-1 0-1,1 1 1,0-1-1,-1 1 0,1-1 1,0 1-1,0 0 1,-1 0-1,1 0 1,0 1-1,3 0 0,4-1 26,1 1 18,-1 0 1,0 1 0,0 0-1,0 0 1,0 1-1,0 0 1,-1 1-1,17 9 1,71 48 355,-80-49-268,65 56-1581,-66-63-2698,-11-5 352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1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1 8948,'0'0'4690,"3"24"-3935,7 144 752,-10-133-1024,-1-1 1,-2 0 0,-13 59 0,6-49-206,6-25-264,0 0 0,-2 0-1,0-1 1,-1 1-1,-14 27 1,20-46-53,1 1 1,0-1-1,0 0 1,0 0-1,0 0 0,0 1 1,0-1-1,-1 0 0,1 0 1,0 0-1,0 0 1,0 1-1,-1-1 0,1 0 1,0 0-1,0 0 1,0 0-1,-1 0 0,1 0 1,0 0-1,0 0 1,-1 1-1,1-1 0,0 0 1,0 0-1,-1 0 0,1 0 1,0 0-1,0 0 1,-1 0-1,1-1 0,0 1 1,0 0-1,-1 0 1,1 0-1,0 0 0,0 0 1,0 0-1,-1 0 1,1 0-1,0-1 0,0 1 1,0 0-1,-1 0 0,1 0 1,0 0-1,0-1 1,0 1-1,0 0 0,-1 0 1,1 0-1,0-1 1,0 1-1,0 0 0,0 0 1,0-1-1,0 1 1,0 0-1,0 0 0,0-1 1,0 1-1,0 0 0,0 0 1,0-1-1,0 1 1,-5-21-646,4 19 442,-25-197-3861,17-2 3524,9 193 659,0 1 1,1 0-1,0-1 0,0 1 0,0 0 0,1-1 0,0 1 0,1 0 0,3-7 1,-5 11-1,1 1 0,0-1 1,0 0-1,0 1 1,0-1-1,0 1 1,0 0-1,1-1 1,-1 1-1,1 0 1,0 1-1,-1-1 1,1 0-1,0 1 0,0-1 1,0 1-1,0 0 1,0 0-1,1 0 1,-1 1-1,0-1 1,6 1-1,-3 0 35,0 0 0,0 1-1,0 0 1,0 0 0,0 0 0,0 1-1,0 0 1,-1 0 0,1 0 0,-1 1-1,1 0 1,-1 0 0,0 0 0,0 1-1,-1 0 1,1 0 0,-1 0 0,1 0-1,-1 1 1,-1-1 0,7 11 0,6 10 311,-1 1 1,-1 1 0,12 36-1,-8-21-113,9 11-118,-18-39-375,-1 2 0,-1-1 0,0 1 0,8 30 0,-14-30-2338,-3-8-2983,-9-8 1376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2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14 133 5410,'0'0'7028,"-13"-7"-6932,54-4 0,5 0-48,-6-6-48,1 4-576,-8-1-721,3-4-544,-3-3-672,3 0-64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2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69 7235,'0'0'7550,"0"6"-7240,2 24 140,2 0 1,10 42-1,2 22 93,20 148-650,-42-271-1801,-17-43 0,-12-48 1301,30 90 461,2 0 0,0 0-1,2-1 1,4-46 0,-2 72 161,0-1-1,0 1 1,1-1 0,0 1-1,0 0 1,0 0 0,0-1-1,1 1 1,0 1 0,0-1-1,1 0 1,-1 1 0,1 0-1,0 0 1,0 0 0,0 0-1,0 0 1,1 1 0,0 0-1,5-3 1,-2 2 44,0 0-1,0 1 1,0-1 0,0 2-1,1-1 1,-1 2-1,1-1 1,-1 1-1,1 0 1,-1 0 0,1 1-1,14 2 1,-19-1-48,0 0 1,0 1-1,0-1 1,0 1-1,0 0 1,-1 0-1,1 0 1,-1 0-1,1 1 1,-1-1-1,0 1 1,0 0-1,0 0 1,0 0-1,-1 0 1,1 1-1,-1-1 1,0 1-1,0-1 1,0 1-1,0 0 1,-1 0-1,0 0 1,0 0-1,0 0 1,1 6-1,2 12 119,-1 0 0,0 0 0,-2 34 0,-2-46-46,-1 1 1,1-1 0,-2 0 0,1 0 0,-1 0 0,-1 0 0,0-1 0,0 0 0,-1 1-1,0-1 1,-1-1 0,0 1 0,0-1 0,-14 14 0,-1-1 15,0-1 0,-2-1 0,0-1 1,-28 16-1,43-29-123,-1-1-1,1 0 1,-1 0 0,-15 4 0,22-7-192,0 0 0,0 0 0,0-1 0,0 0 0,-1 1 0,1-1 0,0 0-1,0 0 1,0 0 0,0 0 0,0 0 0,0 0 0,-1-1 0,1 1 0,0-1 0,0 0 0,0 1 0,0-1 0,0 0 0,0 0-1,1 0 1,-1 0 0,0-1 0,0 1 0,1-1 0,-3-1 0,-5-20-4958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3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10389,'0'0'2294,"3"21"-1333,17 319 909,-9-163-2396,-25-184-21,7 0 502,0-1 0,1 1 0,0-2 0,1 1 0,-1-1 0,2 0 0,-1 0 0,1 0 0,-4-14 0,6 19 33,1 0 0,-1-1 0,1 1 1,0-1-1,1 0 0,-1 1 1,1-1-1,0 0 0,0 1 0,0-1 1,0 0-1,1 1 0,0-1 0,0 0 1,0 1-1,1-1 0,-1 1 1,1 0-1,0 0 0,0-1 0,1 1 1,4-6-1,10-4 2,0 0 0,1 1 0,25-13-1,-18 11 3,36-29 0,-55 39 16,0 0 0,0-1-1,0 1 1,-1-1-1,0-1 1,-1 1-1,1-1 1,-1 0 0,0 0-1,3-10 1,-4 7 194,-1 0 0,0 0 0,-1 0 0,0 0 0,-1-1 1,0 1-1,0 0 0,-3-12 0,3 22-158,0 0 0,0 0 0,0 0-1,0 0 1,0 0 0,-1 0 0,1 0 0,0 0 0,0 0-1,0 0 1,0 1 0,0-1 0,0 0 0,0 0 0,0 0 0,0 0-1,0 0 1,0 0 0,-1 0 0,1 0 0,0 0 0,0 0-1,0 0 1,0 0 0,0 0 0,0 0 0,0 0 0,0-1-1,0 1 1,0 0 0,0 0 0,0 0 0,-1 0 0,1 0-1,0 0 1,0 0 0,0 0 0,0 0 0,0 0 0,0 0-1,0 0 1,0 0 0,0 0 0,0 0 0,0 0 0,0-1-1,-4 17 315,-2 21-468,-6 271 692,12-175-4382,2-124 1063,6-7-1387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1-21T04:39:33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22 8228,'0'0'3852,"0"26"-2635,2 172 114,-4-158-851,-2 0 0,-2 0 0,-13 48 1,-5 27-257,18-162-3938,2-147 1120,1-75 1507,3 265 1253,0-1 1,1 0 0,-1 1 0,1-1-1,0 0 1,1 1 0,-1-1-1,3-4 1,-4 8-104,1 0 0,-1 0 0,1 1 0,0-1 0,-1 0 0,1 0 1,0 0-1,0 1 0,0-1 0,-1 0 0,1 1 0,0-1 0,0 1 0,0-1 0,0 1 0,0 0 0,0-1 0,0 1 0,0 0 0,0-1 0,0 1 0,0 0 0,0 0 0,0 0 0,1 0 0,-1 0 0,0 0 1,0 0-1,0 1 0,0-1 0,0 0 0,0 1 0,0-1 0,0 0 0,0 1 0,0-1 0,0 1 0,-1-1 0,1 1 0,0 0 0,1 1 0,6 4 154,-1 0-1,-1 0 1,1 1-1,-1 0 1,0 0-1,-1 0 1,1 1-1,6 14 1,31 72 948,-30-56-771,-1 1 1,-3 0 0,10 77-1,-15-76-1328,-5 79-1,1-119 803,0 1 0,0 0 0,0-1-1,0 1 1,0 0 0,0 0 0,0-1 0,0 1 0,0 0 0,-1-1 0,1 1 0,0 0 0,0-1-1,-1 1 1,1-1 0,0 1 0,-1 0 0,1-1 0,-1 1 0,1-1 0,-1 1 0,1-1 0,-1 1-1,1-1 1,-1 1 0,1-1 0,-1 0 0,1 1 0,-1-1 0,0 0 0,1 1 0,-1-1 0,0 0-1,0 0 1,-14 1-3413</inkml:trace>
  <inkml:trace contextRef="#ctx0" brushRef="#br0" timeOffset="1">1 483 9973,'0'0'2929,"145"-65"-2929,-89 49-544,0-2-1505,0 2-448,-5-2-1617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C3D4B-626B-4009-8192-CEAEED142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51827C-B164-4C81-9990-CA48A6D69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DF93E-677D-48F6-8B5A-46E43F2C1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F4446-763D-4DB5-A60E-E76234DDA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2FF9A-F0E6-4BE5-A785-09D93A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50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E96CC-24D7-4AC0-845A-98CA572F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61921-3E80-4007-9849-91F4F1D9C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091F3-2079-48AC-A58B-4C729775D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36A67-7BBF-4557-B86C-E3D43DA8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F2A7F-20B3-4FEC-B2FB-22B3B56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5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74505-5F88-4C68-B044-B90A875A1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154938-180F-400A-A444-2DAC9B404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4BC1C-22DF-43AD-B4A1-B55EB4C0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39F43-011E-4BE1-A79A-17FE1495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25448-2680-4648-B696-07B726E5B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6034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D49-DB18-4481-BBAD-3CCDB0B6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48B0F-E770-4648-80B0-0B9A1773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9BBA6-35F4-4C69-B817-8B6D5B3C7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B119B-E4E0-4014-B1F1-495E208A0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B45A5E-AE1B-4A92-B64A-2F8A4786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3409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196D-BED0-4BD8-AB4C-B2B3CCC7D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613EC-F0A0-4466-A6C2-D28B863D1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F7A95-22EE-4F22-AEDA-C190D2F8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5F91-0601-4D65-A3E8-CFDC20A77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0A9F0-9DDE-4015-8C5C-5C9D6B60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E85AF-03C6-4B44-A538-43B0427D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33EE5-59F6-4A1A-AE1E-8765B2B76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D6861-A242-46E3-9BF3-A0C8A8DBB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D4037-319B-46C2-9889-B7EE91425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E4E15-6B43-42E0-9689-9D809E77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B8A2C-7787-42C7-9053-9FAC49800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09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7F82-17CF-402C-A83C-9BB0B0450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925B8-18E2-4648-9C7D-9A50568E6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CAC91-5516-49CF-ABB2-BDCA1101D9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B518C-5424-4D17-AE61-73B5540B3F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18E488-5143-4637-878A-8024B768B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F92FE0-EADD-43E3-B191-7F6FEA9C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604E9-CD41-4846-B48F-03B22B37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E060F-933B-49D3-8FF3-B0DEF9DC6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11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133CA-B572-4BA7-A189-A42C96F10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BA2B92-6276-46C5-8418-92622914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C7E3F1-B21B-41C5-BFFE-A0D23D01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33B9AF-625C-4788-81E5-2B790AE3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73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34E3B9-7089-4D8E-9F92-ED9350E7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D6F49-DBB0-4783-8669-C7B8A7030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775C0C-F413-41B7-B055-646B0BFD3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319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5262E-9CC6-4471-87B5-E96BB4A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306A-CD4B-46EE-9161-2B0A130F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59BE6-9514-4D99-A003-32E53BEDF6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144FC-DE55-4C66-B467-EE3206645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C472B-5E7F-485E-A706-89B79D41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6C44B-3BC6-40D9-94ED-B0796F8E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178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9C2A-444C-4E85-BF34-29BD3E3F6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688350-F59A-41DF-B2EF-F9EEA2470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5D8DC2-A933-46C8-BE16-322CE1A3E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7E0BD-405F-407D-AAE8-84A2C6729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94B3E-2DAE-4C72-9B6F-EE43965D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4055D-9410-4E28-8C54-90B4F6E7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258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49A4AD-9C61-4A2F-99E0-675E3359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F732A-189B-4AC1-886A-23584A50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3EE23-AF03-4903-9219-60875A711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697723-E498-4D64-BBB6-490ED1364AC9}" type="datetimeFigureOut">
              <a:rPr lang="en-IN" smtClean="0"/>
              <a:pPr/>
              <a:t>25-01-2025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FC4B0-FF26-4AB9-BACD-041A24DCD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E684-F46A-48CC-BAD8-663F8E117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BA08-B69C-4752-B2CF-0C56A0BACDE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10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17.png"/><Relationship Id="rId26" Type="http://schemas.openxmlformats.org/officeDocument/2006/relationships/image" Target="../media/image21.png"/><Relationship Id="rId39" Type="http://schemas.openxmlformats.org/officeDocument/2006/relationships/customXml" Target="../ink/ink18.xml"/><Relationship Id="rId21" Type="http://schemas.openxmlformats.org/officeDocument/2006/relationships/customXml" Target="../ink/ink9.xml"/><Relationship Id="rId34" Type="http://schemas.openxmlformats.org/officeDocument/2006/relationships/image" Target="../media/image250.png"/><Relationship Id="rId42" Type="http://schemas.openxmlformats.org/officeDocument/2006/relationships/image" Target="../media/image29.png"/><Relationship Id="rId7" Type="http://schemas.openxmlformats.org/officeDocument/2006/relationships/customXml" Target="../ink/ink2.xml"/><Relationship Id="rId2" Type="http://schemas.openxmlformats.org/officeDocument/2006/relationships/image" Target="../media/image46.png"/><Relationship Id="rId16" Type="http://schemas.openxmlformats.org/officeDocument/2006/relationships/image" Target="../media/image16.png"/><Relationship Id="rId20" Type="http://schemas.openxmlformats.org/officeDocument/2006/relationships/image" Target="../media/image18.png"/><Relationship Id="rId29" Type="http://schemas.openxmlformats.org/officeDocument/2006/relationships/customXml" Target="../ink/ink13.xml"/><Relationship Id="rId41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customXml" Target="../ink/ink4.xml"/><Relationship Id="rId24" Type="http://schemas.openxmlformats.org/officeDocument/2006/relationships/image" Target="../media/image20.png"/><Relationship Id="rId32" Type="http://schemas.openxmlformats.org/officeDocument/2006/relationships/image" Target="../media/image240.png"/><Relationship Id="rId37" Type="http://schemas.openxmlformats.org/officeDocument/2006/relationships/customXml" Target="../ink/ink17.xml"/><Relationship Id="rId40" Type="http://schemas.openxmlformats.org/officeDocument/2006/relationships/image" Target="../media/image2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2.png"/><Relationship Id="rId36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customXml" Target="../ink/ink8.xml"/><Relationship Id="rId31" Type="http://schemas.openxmlformats.org/officeDocument/2006/relationships/customXml" Target="../ink/ink14.xml"/><Relationship Id="rId44" Type="http://schemas.openxmlformats.org/officeDocument/2006/relationships/image" Target="../media/image30.png"/><Relationship Id="rId4" Type="http://schemas.openxmlformats.org/officeDocument/2006/relationships/image" Target="../media/image48.gif"/><Relationship Id="rId9" Type="http://schemas.openxmlformats.org/officeDocument/2006/relationships/customXml" Target="../ink/ink3.xml"/><Relationship Id="rId14" Type="http://schemas.openxmlformats.org/officeDocument/2006/relationships/image" Target="../media/image15.png"/><Relationship Id="rId22" Type="http://schemas.openxmlformats.org/officeDocument/2006/relationships/image" Target="../media/image19.png"/><Relationship Id="rId27" Type="http://schemas.openxmlformats.org/officeDocument/2006/relationships/customXml" Target="../ink/ink12.xml"/><Relationship Id="rId30" Type="http://schemas.openxmlformats.org/officeDocument/2006/relationships/image" Target="../media/image23.png"/><Relationship Id="rId35" Type="http://schemas.openxmlformats.org/officeDocument/2006/relationships/customXml" Target="../ink/ink16.xml"/><Relationship Id="rId43" Type="http://schemas.openxmlformats.org/officeDocument/2006/relationships/customXml" Target="../ink/ink20.xml"/><Relationship Id="rId8" Type="http://schemas.openxmlformats.org/officeDocument/2006/relationships/image" Target="../media/image12.png"/><Relationship Id="rId3" Type="http://schemas.openxmlformats.org/officeDocument/2006/relationships/image" Target="../media/image47.png"/><Relationship Id="rId12" Type="http://schemas.openxmlformats.org/officeDocument/2006/relationships/image" Target="../media/image1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287946" y="3180275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465F97-45E8-4475-81F0-E171C116B224}"/>
              </a:ext>
            </a:extLst>
          </p:cNvPr>
          <p:cNvSpPr/>
          <p:nvPr/>
        </p:nvSpPr>
        <p:spPr>
          <a:xfrm>
            <a:off x="4287946" y="3542112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Asha</a:t>
            </a:r>
            <a:r>
              <a:rPr lang="en-US" sz="2400" b="1" dirty="0"/>
              <a:t> A</a:t>
            </a:r>
            <a:endParaRPr lang="en-IN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C1A6C-10C2-4695-9224-09DA1B0D5932}"/>
              </a:ext>
            </a:extLst>
          </p:cNvPr>
          <p:cNvSpPr/>
          <p:nvPr/>
        </p:nvSpPr>
        <p:spPr>
          <a:xfrm>
            <a:off x="4287946" y="3939717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Science and Humanities</a:t>
            </a:r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211A6E-71CA-46AC-B929-E502AF599D76}"/>
              </a:ext>
            </a:extLst>
          </p:cNvPr>
          <p:cNvSpPr/>
          <p:nvPr/>
        </p:nvSpPr>
        <p:spPr>
          <a:xfrm>
            <a:off x="3950285" y="2109686"/>
            <a:ext cx="74972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ENGINEERING CHEMISTRY </a:t>
            </a:r>
          </a:p>
          <a:p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98429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5" name="Content Placeholder 14"/>
          <p:cNvSpPr>
            <a:spLocks noGrp="1"/>
          </p:cNvSpPr>
          <p:nvPr>
            <p:ph idx="1"/>
          </p:nvPr>
        </p:nvSpPr>
        <p:spPr>
          <a:xfrm>
            <a:off x="204019" y="1359294"/>
            <a:ext cx="7999758" cy="5273765"/>
          </a:xfrm>
        </p:spPr>
        <p:txBody>
          <a:bodyPr/>
          <a:lstStyle/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Biodegradable polymers: </a:t>
            </a:r>
            <a:r>
              <a:rPr lang="en-US" sz="2000" dirty="0"/>
              <a:t>Polymers that can be decomposed by the action of </a:t>
            </a:r>
            <a:r>
              <a:rPr lang="en-US" sz="2000" b="1" dirty="0">
                <a:solidFill>
                  <a:srgbClr val="C42ABD"/>
                </a:solidFill>
              </a:rPr>
              <a:t>microorganisms</a:t>
            </a:r>
            <a:r>
              <a:rPr lang="en-US" sz="2000" dirty="0"/>
              <a:t> into </a:t>
            </a:r>
            <a:r>
              <a:rPr lang="en-US" sz="2000" b="1" dirty="0">
                <a:solidFill>
                  <a:srgbClr val="C42ABD"/>
                </a:solidFill>
              </a:rPr>
              <a:t>water, carbon dioxide, methane and biomass</a:t>
            </a:r>
          </a:p>
          <a:p>
            <a:r>
              <a:rPr lang="en-US" sz="2000" dirty="0"/>
              <a:t>Biodegradation is a two step process:</a:t>
            </a:r>
          </a:p>
          <a:p>
            <a:pPr lvl="1"/>
            <a:r>
              <a:rPr lang="en-IN" sz="2000" dirty="0"/>
              <a:t>The first step is </a:t>
            </a:r>
            <a:r>
              <a:rPr lang="en-IN" sz="2000" b="1" dirty="0">
                <a:solidFill>
                  <a:srgbClr val="C42ABD"/>
                </a:solidFill>
              </a:rPr>
              <a:t>fragmentation</a:t>
            </a:r>
            <a:r>
              <a:rPr lang="en-IN" sz="2000" dirty="0"/>
              <a:t> where the polymer  macromolecule is broken down into smaller chains or monomers by hydrolysis or oxidation</a:t>
            </a:r>
          </a:p>
          <a:p>
            <a:pPr lvl="1"/>
            <a:r>
              <a:rPr lang="en-IN" sz="2000" dirty="0"/>
              <a:t>The second step is </a:t>
            </a:r>
            <a:r>
              <a:rPr lang="en-IN" sz="2000" b="1" dirty="0">
                <a:solidFill>
                  <a:srgbClr val="C42ABD"/>
                </a:solidFill>
              </a:rPr>
              <a:t>mineralisation</a:t>
            </a:r>
            <a:r>
              <a:rPr lang="en-IN" sz="2000" dirty="0"/>
              <a:t> by microorganisms .The products are CO</a:t>
            </a:r>
            <a:r>
              <a:rPr lang="en-IN" sz="2000" baseline="-25000" dirty="0"/>
              <a:t>2</a:t>
            </a:r>
            <a:r>
              <a:rPr lang="en-IN" sz="2000" dirty="0"/>
              <a:t>, CH</a:t>
            </a:r>
            <a:r>
              <a:rPr lang="en-IN" sz="2000" baseline="-25000" dirty="0"/>
              <a:t>4</a:t>
            </a:r>
            <a:r>
              <a:rPr lang="en-IN" sz="2000" dirty="0"/>
              <a:t>, H</a:t>
            </a:r>
            <a:r>
              <a:rPr lang="en-IN" sz="2000" baseline="-25000" dirty="0"/>
              <a:t>2</a:t>
            </a:r>
            <a:r>
              <a:rPr lang="en-IN" sz="2000" dirty="0"/>
              <a:t>O or biomass depending on the structure of the fragmented polymer chains and the environment they are exposed to</a:t>
            </a:r>
          </a:p>
          <a:p>
            <a:pPr lvl="1" algn="just"/>
            <a:endParaRPr lang="en-US" sz="2000" baseline="30000" dirty="0"/>
          </a:p>
          <a:p>
            <a:pPr>
              <a:buFont typeface="Arial" charset="0"/>
              <a:buNone/>
            </a:pPr>
            <a:endParaRPr lang="en-US" sz="2400" dirty="0"/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BD101CFB-CD9F-4505-9DD2-CEAA7B532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7" y="4852339"/>
            <a:ext cx="7444274" cy="1200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3D6CC-5E93-433A-BAD5-5B36ED4BA79E}"/>
              </a:ext>
            </a:extLst>
          </p:cNvPr>
          <p:cNvSpPr txBox="1"/>
          <p:nvPr/>
        </p:nvSpPr>
        <p:spPr>
          <a:xfrm>
            <a:off x="2640579" y="6211669"/>
            <a:ext cx="2875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://onlinelibrary.wiley.com/doi/full/10.1002/macp.202000017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95EEA4-AFF9-452F-8585-95144DB47E33}"/>
              </a:ext>
            </a:extLst>
          </p:cNvPr>
          <p:cNvSpPr txBox="1"/>
          <p:nvPr/>
        </p:nvSpPr>
        <p:spPr>
          <a:xfrm>
            <a:off x="250522" y="1389901"/>
            <a:ext cx="799975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susceptibility</a:t>
            </a:r>
            <a:r>
              <a:rPr lang="en-US" sz="2000" dirty="0"/>
              <a:t> of a polymer to undergo degradation depends on 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structure</a:t>
            </a:r>
            <a:r>
              <a:rPr lang="en-US" sz="2000" dirty="0"/>
              <a:t> of the polymer, molecular weight, degree of branching, </a:t>
            </a:r>
            <a:r>
              <a:rPr lang="en-US" sz="2000" dirty="0" err="1"/>
              <a:t>crystallinity</a:t>
            </a:r>
            <a:r>
              <a:rPr lang="en-US" sz="2000" dirty="0"/>
              <a:t> and solubility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Usually polyesters, polyamides, polyurethanes  are found to be biodegradable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sz="2000" b="1" dirty="0">
                <a:solidFill>
                  <a:srgbClr val="C42ABD"/>
                </a:solidFill>
              </a:rPr>
              <a:t>environmental conditions </a:t>
            </a:r>
            <a:r>
              <a:rPr lang="en-US" sz="2000" dirty="0"/>
              <a:t>like pH, availability of O</a:t>
            </a:r>
            <a:r>
              <a:rPr lang="en-US" sz="2000" baseline="-25000" dirty="0"/>
              <a:t>2</a:t>
            </a:r>
            <a:r>
              <a:rPr lang="en-US" sz="2000" dirty="0"/>
              <a:t>, light, temperature, humidity, microorganism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31746" name="Picture 2" descr="Polymers and the Environment | IntechOp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753" y="1985240"/>
            <a:ext cx="5343501" cy="4458776"/>
          </a:xfrm>
          <a:prstGeom prst="rect">
            <a:avLst/>
          </a:prstGeom>
          <a:noFill/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06677"/>
              </p:ext>
            </p:extLst>
          </p:nvPr>
        </p:nvGraphicFramePr>
        <p:xfrm>
          <a:off x="6400799" y="2046283"/>
          <a:ext cx="4391891" cy="3749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08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3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Abbreviation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 of the polymer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PVOH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Polyvinyl Alcohol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Polylacetic</a:t>
                      </a:r>
                      <a:r>
                        <a:rPr lang="en-GB" dirty="0"/>
                        <a:t> acid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PHB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Polyhydroxybutyrate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r>
                        <a:rPr lang="en-GB" dirty="0"/>
                        <a:t>PHBV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Poly(</a:t>
                      </a:r>
                      <a:r>
                        <a:rPr lang="en-GB" dirty="0" err="1"/>
                        <a:t>hydroxybutyrate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hydroxyvalerate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488">
                <a:tc>
                  <a:txBody>
                    <a:bodyPr/>
                    <a:lstStyle/>
                    <a:p>
                      <a:r>
                        <a:rPr lang="en-GB" dirty="0"/>
                        <a:t>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Polycaprolactone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r>
                        <a:rPr lang="en-GB" dirty="0"/>
                        <a:t>PBST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Poly(</a:t>
                      </a:r>
                      <a:r>
                        <a:rPr lang="en-GB" dirty="0" err="1"/>
                        <a:t>butylenesuccinate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terepthallate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2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PBAT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Poly(</a:t>
                      </a:r>
                      <a:r>
                        <a:rPr lang="en-GB" dirty="0" err="1"/>
                        <a:t>butyleneadipate</a:t>
                      </a:r>
                      <a:r>
                        <a:rPr lang="en-GB" dirty="0"/>
                        <a:t>-co-</a:t>
                      </a:r>
                      <a:r>
                        <a:rPr lang="en-GB" dirty="0" err="1"/>
                        <a:t>terepthallate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815739" y="1384663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Examples of Biodegradable polymers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27215" y="6446035"/>
            <a:ext cx="77288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://www.intechopen.com/books/polymer-science/polymers-and-the-environment</a:t>
            </a:r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017F3B6-FC89-4873-8832-9FB87347C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054051"/>
              </p:ext>
            </p:extLst>
          </p:nvPr>
        </p:nvGraphicFramePr>
        <p:xfrm>
          <a:off x="195943" y="1384661"/>
          <a:ext cx="8072846" cy="5277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7155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1" name="Content Placeholder 14"/>
          <p:cNvSpPr>
            <a:spLocks noGrp="1"/>
          </p:cNvSpPr>
          <p:nvPr>
            <p:ph idx="1"/>
          </p:nvPr>
        </p:nvSpPr>
        <p:spPr>
          <a:xfrm>
            <a:off x="211182" y="1389426"/>
            <a:ext cx="7940041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Biodegradable plastics are commonly produced from </a:t>
            </a:r>
            <a:r>
              <a:rPr lang="en-US" sz="2400" b="1" dirty="0">
                <a:solidFill>
                  <a:srgbClr val="C42ABD"/>
                </a:solidFill>
              </a:rPr>
              <a:t>renewable raw materials</a:t>
            </a:r>
            <a:r>
              <a:rPr lang="en-US" sz="2400" dirty="0">
                <a:solidFill>
                  <a:srgbClr val="C42ABD"/>
                </a:solidFill>
              </a:rPr>
              <a:t>, </a:t>
            </a:r>
            <a:r>
              <a:rPr lang="en-US" sz="2400" b="1" dirty="0">
                <a:solidFill>
                  <a:srgbClr val="C42ABD"/>
                </a:solidFill>
              </a:rPr>
              <a:t>micro-organisms</a:t>
            </a:r>
            <a:r>
              <a:rPr lang="en-US" sz="2400" dirty="0">
                <a:solidFill>
                  <a:srgbClr val="C42ABD"/>
                </a:solidFill>
              </a:rPr>
              <a:t>, </a:t>
            </a:r>
            <a:r>
              <a:rPr lang="en-US" sz="2400" b="1" dirty="0">
                <a:solidFill>
                  <a:srgbClr val="C42ABD"/>
                </a:solidFill>
              </a:rPr>
              <a:t>non- renewable raw materials</a:t>
            </a:r>
            <a:r>
              <a:rPr lang="en-US" sz="2400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like petrochemicals</a:t>
            </a:r>
          </a:p>
          <a:p>
            <a:r>
              <a:rPr lang="en-US" sz="2400" dirty="0"/>
              <a:t> </a:t>
            </a:r>
            <a:r>
              <a:rPr lang="en-US" sz="2400" b="1" dirty="0">
                <a:solidFill>
                  <a:srgbClr val="C42ABD"/>
                </a:solidFill>
              </a:rPr>
              <a:t>Natural biodegradable polymers </a:t>
            </a:r>
            <a:r>
              <a:rPr lang="en-US" sz="2400" dirty="0"/>
              <a:t>are derived from renewable resources , e.g., starch, cellulose, proteins</a:t>
            </a:r>
          </a:p>
          <a:p>
            <a:r>
              <a:rPr lang="en-US" sz="2400" b="1" dirty="0">
                <a:solidFill>
                  <a:srgbClr val="C42ABD"/>
                </a:solidFill>
              </a:rPr>
              <a:t>Synthetic biodegradable polymers </a:t>
            </a:r>
            <a:r>
              <a:rPr lang="en-US" sz="2400" dirty="0"/>
              <a:t>are obtained from :</a:t>
            </a:r>
          </a:p>
          <a:p>
            <a:pPr lvl="1"/>
            <a:r>
              <a:rPr lang="en-US" sz="2000" dirty="0"/>
              <a:t>renewable resources e.g., </a:t>
            </a:r>
            <a:r>
              <a:rPr lang="en-US" sz="2000" dirty="0" err="1"/>
              <a:t>Polylactic</a:t>
            </a:r>
            <a:r>
              <a:rPr lang="en-US" sz="2000" dirty="0"/>
              <a:t> acid(PLA) </a:t>
            </a:r>
          </a:p>
          <a:p>
            <a:pPr lvl="1"/>
            <a:r>
              <a:rPr lang="en-US" sz="2000" dirty="0"/>
              <a:t>non – renewable resources like petroleum e.g., </a:t>
            </a:r>
            <a:r>
              <a:rPr lang="en-US" sz="2000" dirty="0" err="1"/>
              <a:t>Polyglycolic</a:t>
            </a:r>
            <a:r>
              <a:rPr lang="en-US" sz="2000" dirty="0"/>
              <a:t> acid (PGA), </a:t>
            </a:r>
            <a:r>
              <a:rPr lang="en-US" sz="2000" dirty="0" err="1"/>
              <a:t>Polybutylene</a:t>
            </a:r>
            <a:r>
              <a:rPr lang="en-US" sz="2000" dirty="0"/>
              <a:t> </a:t>
            </a:r>
            <a:r>
              <a:rPr lang="en-US" sz="2000" dirty="0" err="1"/>
              <a:t>succinate</a:t>
            </a:r>
            <a:r>
              <a:rPr lang="en-US" sz="2000" dirty="0"/>
              <a:t> (PBS), </a:t>
            </a:r>
            <a:r>
              <a:rPr lang="en-US" sz="2000" dirty="0" err="1"/>
              <a:t>Polybutylene</a:t>
            </a:r>
            <a:r>
              <a:rPr lang="en-US" sz="2000" dirty="0"/>
              <a:t> </a:t>
            </a:r>
            <a:r>
              <a:rPr lang="en-US" sz="2000" dirty="0" err="1"/>
              <a:t>adipate</a:t>
            </a:r>
            <a:r>
              <a:rPr lang="en-US" sz="2000" dirty="0"/>
              <a:t> </a:t>
            </a:r>
            <a:r>
              <a:rPr lang="en-US" sz="2000" dirty="0" err="1"/>
              <a:t>terephthalate</a:t>
            </a:r>
            <a:r>
              <a:rPr lang="en-US" sz="2000" dirty="0"/>
              <a:t> (PBAT) </a:t>
            </a:r>
          </a:p>
          <a:p>
            <a:r>
              <a:rPr lang="en-US" sz="2400" b="1" dirty="0">
                <a:solidFill>
                  <a:srgbClr val="C42ABD"/>
                </a:solidFill>
              </a:rPr>
              <a:t>Microbial polymers </a:t>
            </a:r>
            <a:r>
              <a:rPr lang="en-US" sz="2400" dirty="0" err="1"/>
              <a:t>e.g.,Poly</a:t>
            </a:r>
            <a:r>
              <a:rPr lang="en-US" sz="2400" dirty="0"/>
              <a:t> </a:t>
            </a:r>
            <a:r>
              <a:rPr lang="el-GR" sz="2400" dirty="0"/>
              <a:t>β</a:t>
            </a:r>
            <a:r>
              <a:rPr lang="en-GB" sz="2400" dirty="0"/>
              <a:t>-</a:t>
            </a:r>
            <a:r>
              <a:rPr lang="en-US" sz="2400" dirty="0" err="1"/>
              <a:t>hydroxyalcanoates</a:t>
            </a:r>
            <a:r>
              <a:rPr lang="en-US" sz="2400" dirty="0"/>
              <a:t>(PHA)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>
            <a:normAutofit lnSpcReduction="10000"/>
          </a:bodyPr>
          <a:lstStyle/>
          <a:p>
            <a:pPr algn="just"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Advantages of biodegradable polymers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Reduced emission of greenhouse gases </a:t>
            </a:r>
            <a:r>
              <a:rPr lang="en-US" sz="2400" dirty="0"/>
              <a:t>and bring a general reduction in plastic waste and waste management</a:t>
            </a:r>
          </a:p>
          <a:p>
            <a:pPr algn="just"/>
            <a:r>
              <a:rPr lang="en-US" sz="2400" dirty="0"/>
              <a:t>Can be broken down by naturally occurring microorganisms</a:t>
            </a:r>
          </a:p>
          <a:p>
            <a:pPr algn="just"/>
            <a:r>
              <a:rPr lang="en-US" sz="2400" dirty="0"/>
              <a:t>Easy to use and recycle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Consume less energy during manufacture </a:t>
            </a:r>
            <a:r>
              <a:rPr lang="en-US" sz="2400" dirty="0"/>
              <a:t>than the conventional plastic material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Do not release harmful products </a:t>
            </a:r>
            <a:r>
              <a:rPr lang="en-US" sz="2400" dirty="0"/>
              <a:t>into the environment on decomposition</a:t>
            </a:r>
          </a:p>
          <a:p>
            <a:pPr algn="just"/>
            <a:r>
              <a:rPr lang="en-US" sz="2400" dirty="0"/>
              <a:t>They </a:t>
            </a:r>
            <a:r>
              <a:rPr lang="en-US" sz="2400" b="1" dirty="0">
                <a:solidFill>
                  <a:srgbClr val="C42ABD"/>
                </a:solidFill>
              </a:rPr>
              <a:t>decompose more quickly </a:t>
            </a:r>
            <a:r>
              <a:rPr lang="en-US" sz="2400" dirty="0"/>
              <a:t>as compared to non-biodegradable polymers</a:t>
            </a:r>
          </a:p>
          <a:p>
            <a:endParaRPr lang="en-US" sz="240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143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6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endParaRPr lang="en-US" sz="2400" dirty="0"/>
          </a:p>
          <a:p>
            <a:pPr>
              <a:buFont typeface="Arial" charset="0"/>
              <a:buNone/>
            </a:pPr>
            <a:r>
              <a:rPr lang="en-US" sz="2400" b="1" dirty="0"/>
              <a:t>APPLICATIONS</a:t>
            </a:r>
            <a:r>
              <a:rPr lang="en-US" sz="2400" dirty="0"/>
              <a:t>: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r>
              <a:rPr lang="en-US" sz="2400" dirty="0"/>
              <a:t>Organic waste collection and diversion</a:t>
            </a:r>
          </a:p>
          <a:p>
            <a:r>
              <a:rPr lang="en-US" sz="2400" dirty="0"/>
              <a:t>Agricultural and horticultural sectors (for example, as mulch-films or plant pots)</a:t>
            </a:r>
          </a:p>
          <a:p>
            <a:r>
              <a:rPr lang="en-US" sz="2400" dirty="0"/>
              <a:t>Food packaging</a:t>
            </a:r>
          </a:p>
          <a:p>
            <a:r>
              <a:rPr lang="en-US" sz="2400" dirty="0"/>
              <a:t>Disposable tableware</a:t>
            </a:r>
          </a:p>
          <a:p>
            <a:r>
              <a:rPr lang="en-US" sz="2400" dirty="0"/>
              <a:t>In medicine for drug delivery and dissolvable sutures</a:t>
            </a:r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F810861A-2E17-4698-C7E4-4701DA0F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1" y="2653167"/>
            <a:ext cx="3663633" cy="340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sz="32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Adhesives</a:t>
            </a: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Epoxy resin</a:t>
            </a:r>
            <a:endParaRPr lang="en-US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9218" name="Picture 2" descr="Epoxy Resin (LY556) 1Kg &amp;amp; Hardener (HY951) 100 Grams, Polyepoxides,  Pliogrip Epoxy Resins, इपॉक्सी रेजिंस - Herenba Instruments &amp;amp; Engineers,  Chennai | ID: 15851047173">
            <a:extLst>
              <a:ext uri="{FF2B5EF4-FFF2-40B4-BE49-F238E27FC236}">
                <a16:creationId xmlns:a16="http://schemas.microsoft.com/office/drawing/2014/main" id="{C9BB3BDB-1C6A-453E-AF83-FCBB2A1BB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43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201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13"/>
          <p:cNvSpPr>
            <a:spLocks noGrp="1"/>
          </p:cNvSpPr>
          <p:nvPr>
            <p:ph idx="1"/>
          </p:nvPr>
        </p:nvSpPr>
        <p:spPr>
          <a:xfrm>
            <a:off x="248263" y="1359295"/>
            <a:ext cx="7892847" cy="474503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</a:rPr>
              <a:t>  Adhesives</a:t>
            </a:r>
          </a:p>
          <a:p>
            <a:pPr algn="just"/>
            <a:r>
              <a:rPr lang="en-US" sz="2400" dirty="0"/>
              <a:t>Substances used to bind two or more materials firmly by surface attachment due to </a:t>
            </a:r>
            <a:r>
              <a:rPr lang="en-US" sz="2400" b="1" dirty="0">
                <a:solidFill>
                  <a:srgbClr val="C42ABD"/>
                </a:solidFill>
              </a:rPr>
              <a:t>penetration of adhesive into material and solidification </a:t>
            </a:r>
            <a:r>
              <a:rPr lang="en-US" sz="2400" dirty="0"/>
              <a:t>leading to interfacial locking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Natural adhesives- </a:t>
            </a:r>
            <a:r>
              <a:rPr lang="en-US" sz="2400" dirty="0"/>
              <a:t>gum, glue, starch</a:t>
            </a:r>
          </a:p>
          <a:p>
            <a:pPr algn="just"/>
            <a:r>
              <a:rPr lang="en-US" sz="2400" b="1" dirty="0">
                <a:solidFill>
                  <a:srgbClr val="C42ABD"/>
                </a:solidFill>
              </a:rPr>
              <a:t>Synthetic adhesives </a:t>
            </a:r>
            <a:r>
              <a:rPr lang="en-US" sz="2400" dirty="0"/>
              <a:t>- PF, UF, </a:t>
            </a:r>
            <a:r>
              <a:rPr lang="en-US" sz="2400" dirty="0" err="1"/>
              <a:t>epoxides</a:t>
            </a:r>
            <a:endParaRPr lang="en-US" sz="2400" dirty="0"/>
          </a:p>
          <a:p>
            <a:r>
              <a:rPr lang="en-IN" sz="2400" dirty="0"/>
              <a:t> Adhesives are </a:t>
            </a:r>
            <a:r>
              <a:rPr lang="en-IN" sz="2400" b="1" dirty="0">
                <a:solidFill>
                  <a:srgbClr val="C42ABD"/>
                </a:solidFill>
              </a:rPr>
              <a:t>low molecular weight polymers </a:t>
            </a:r>
            <a:r>
              <a:rPr lang="en-IN" sz="2400" dirty="0"/>
              <a:t>which are dissolved in solvent. A </a:t>
            </a:r>
            <a:r>
              <a:rPr lang="en-IN" sz="2400" b="1" dirty="0">
                <a:solidFill>
                  <a:srgbClr val="C42ABD"/>
                </a:solidFill>
              </a:rPr>
              <a:t>curing agent </a:t>
            </a:r>
            <a:r>
              <a:rPr lang="en-IN" sz="2400" dirty="0"/>
              <a:t>is added which causes </a:t>
            </a:r>
            <a:r>
              <a:rPr lang="en-IN" sz="2400" b="1" dirty="0">
                <a:solidFill>
                  <a:srgbClr val="C42ABD"/>
                </a:solidFill>
              </a:rPr>
              <a:t>cross-linking </a:t>
            </a:r>
            <a:r>
              <a:rPr lang="en-IN" sz="2400" dirty="0"/>
              <a:t>to happen and a thermosetting solid polymer is formed</a:t>
            </a:r>
          </a:p>
          <a:p>
            <a:pPr marL="0" indent="0" algn="just"/>
            <a:r>
              <a:rPr lang="en-IN" sz="2400" dirty="0"/>
              <a:t>   Preferred for bonding of selected group of materials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PF</a:t>
            </a:r>
            <a:r>
              <a:rPr lang="en-IN" sz="2200" dirty="0"/>
              <a:t> - rubber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UF</a:t>
            </a:r>
            <a:r>
              <a:rPr lang="en-IN" sz="2200" dirty="0"/>
              <a:t>-Wood</a:t>
            </a:r>
          </a:p>
          <a:p>
            <a:pPr lvl="1" algn="just"/>
            <a:r>
              <a:rPr lang="en-IN" sz="2200" b="1" dirty="0">
                <a:solidFill>
                  <a:srgbClr val="C42ABD"/>
                </a:solidFill>
              </a:rPr>
              <a:t>Epoxy resin </a:t>
            </a:r>
            <a:r>
              <a:rPr lang="en-IN" sz="2200" dirty="0"/>
              <a:t>– metal, wood, glass, concrete, leather</a:t>
            </a:r>
            <a:endParaRPr lang="en-US" sz="2200" dirty="0"/>
          </a:p>
          <a:p>
            <a:pPr algn="just"/>
            <a:endParaRPr lang="en-US" sz="2400" dirty="0"/>
          </a:p>
        </p:txBody>
      </p:sp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id="{A3E35D08-2313-46AA-0A34-1B03D9BFB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336" y="2757386"/>
            <a:ext cx="4050890" cy="340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072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39485" y="1308352"/>
            <a:ext cx="7885611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Epoxy resins:</a:t>
            </a:r>
          </a:p>
          <a:p>
            <a:r>
              <a:rPr lang="en-IN" sz="2000" dirty="0">
                <a:latin typeface="Calibri" pitchFamily="34" charset="0"/>
                <a:cs typeface="Calibri" pitchFamily="34" charset="0"/>
              </a:rPr>
              <a:t>They contain the </a:t>
            </a:r>
            <a:r>
              <a:rPr lang="en-IN" sz="2000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epoxy group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, which is a 3 </a:t>
            </a:r>
            <a:r>
              <a:rPr lang="en-IN" sz="2000" dirty="0" err="1">
                <a:latin typeface="Calibri" pitchFamily="34" charset="0"/>
                <a:cs typeface="Calibri" pitchFamily="34" charset="0"/>
              </a:rPr>
              <a:t>membered</a:t>
            </a:r>
            <a:r>
              <a:rPr lang="en-IN" sz="2000" dirty="0">
                <a:latin typeface="Calibri" pitchFamily="34" charset="0"/>
                <a:cs typeface="Calibri" pitchFamily="34" charset="0"/>
              </a:rPr>
              <a:t> ring of an O atom bonded to carbon atoms</a:t>
            </a:r>
          </a:p>
          <a:p>
            <a:pPr>
              <a:buNone/>
            </a:pPr>
            <a:endParaRPr lang="en-IN" sz="2000" dirty="0">
              <a:latin typeface="Calibri" pitchFamily="34" charset="0"/>
              <a:cs typeface="Calibri" pitchFamily="34" charset="0"/>
            </a:endParaRPr>
          </a:p>
          <a:p>
            <a:r>
              <a:rPr lang="en-IN" sz="2000" dirty="0">
                <a:latin typeface="Calibri" pitchFamily="34" charset="0"/>
                <a:cs typeface="Calibri" pitchFamily="34" charset="0"/>
              </a:rPr>
              <a:t>Commercially epoxy resins are known as </a:t>
            </a:r>
            <a:r>
              <a:rPr lang="en-IN" sz="2000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Araldite or </a:t>
            </a:r>
            <a:r>
              <a:rPr lang="en-IN" sz="2000" b="1" dirty="0" err="1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Epon</a:t>
            </a:r>
            <a:endParaRPr lang="en-US" sz="2000" b="1" dirty="0">
              <a:solidFill>
                <a:srgbClr val="C42ABD"/>
              </a:solidFill>
            </a:endParaRPr>
          </a:p>
          <a:p>
            <a:pPr algn="just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Synthesis : </a:t>
            </a:r>
            <a:r>
              <a:rPr lang="en-US" sz="2000" dirty="0"/>
              <a:t>Epoxy resins can be obtained by the condensation reaction between </a:t>
            </a:r>
            <a:r>
              <a:rPr lang="en-US" sz="2000" b="1" dirty="0" err="1">
                <a:solidFill>
                  <a:srgbClr val="C42ABD"/>
                </a:solidFill>
              </a:rPr>
              <a:t>bisphenol</a:t>
            </a:r>
            <a:r>
              <a:rPr lang="en-US" sz="2000" b="1" dirty="0">
                <a:solidFill>
                  <a:srgbClr val="C42ABD"/>
                </a:solidFill>
              </a:rPr>
              <a:t> A</a:t>
            </a:r>
            <a:r>
              <a:rPr lang="en-US" sz="2000" dirty="0"/>
              <a:t> and </a:t>
            </a:r>
            <a:r>
              <a:rPr lang="en-US" sz="2000" b="1" dirty="0" err="1">
                <a:solidFill>
                  <a:srgbClr val="C42ABD"/>
                </a:solidFill>
              </a:rPr>
              <a:t>epichlorohydrin</a:t>
            </a:r>
            <a:endParaRPr lang="en-US" sz="2000" b="1" dirty="0">
              <a:solidFill>
                <a:srgbClr val="C42ABD"/>
              </a:solidFill>
            </a:endParaRPr>
          </a:p>
          <a:p>
            <a:pPr algn="just"/>
            <a:endParaRPr lang="en-US" sz="2000" dirty="0"/>
          </a:p>
          <a:p>
            <a:pPr algn="just"/>
            <a:r>
              <a:rPr lang="en-US" sz="2000" b="1" dirty="0" err="1">
                <a:solidFill>
                  <a:srgbClr val="C42ABD"/>
                </a:solidFill>
              </a:rPr>
              <a:t>Bisphenol</a:t>
            </a:r>
            <a:r>
              <a:rPr lang="en-US" sz="2000" b="1" dirty="0">
                <a:solidFill>
                  <a:srgbClr val="C42ABD"/>
                </a:solidFill>
              </a:rPr>
              <a:t> A</a:t>
            </a:r>
          </a:p>
        </p:txBody>
      </p:sp>
      <p:graphicFrame>
        <p:nvGraphicFramePr>
          <p:cNvPr id="8193" name="Object 1"/>
          <p:cNvGraphicFramePr>
            <a:graphicFrameLocks noChangeAspect="1"/>
          </p:cNvGraphicFramePr>
          <p:nvPr/>
        </p:nvGraphicFramePr>
        <p:xfrm>
          <a:off x="3013164" y="1900646"/>
          <a:ext cx="167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emSketch" r:id="rId3" imgW="1414440" imgH="781920" progId="ACD.ChemSketch.20">
                  <p:embed/>
                </p:oleObj>
              </mc:Choice>
              <mc:Fallback>
                <p:oleObj name="ChemSketch" r:id="rId3" imgW="1414440" imgH="781920" progId="ACD.ChemSketch.20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164" y="1900646"/>
                        <a:ext cx="16764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5" name="Picture 3" descr="Bisphenol A in Odontology: Recent dat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6546" y="4438422"/>
            <a:ext cx="5629275" cy="109537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2420983" y="5862097"/>
            <a:ext cx="3509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://www.oatext.com/bisphenol-a-in-odontology-recent-data.php#gsc.tab=0</a:t>
            </a:r>
          </a:p>
        </p:txBody>
      </p:sp>
      <p:pic>
        <p:nvPicPr>
          <p:cNvPr id="8197" name="Picture 5" descr="Araldite 36 g Standard Epoxy Adhesive">
            <a:extLst>
              <a:ext uri="{FF2B5EF4-FFF2-40B4-BE49-F238E27FC236}">
                <a16:creationId xmlns:a16="http://schemas.microsoft.com/office/drawing/2014/main" id="{CCD95CDE-2AFE-4AE7-8CEF-F531DE0980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29792" r="13968" b="25929"/>
          <a:stretch/>
        </p:blipFill>
        <p:spPr bwMode="auto">
          <a:xfrm>
            <a:off x="8397764" y="2278673"/>
            <a:ext cx="2501011" cy="156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EPON Resin 828 Liquid Epoxy Resin, EPON Resin 828 Liquid Epoxy Resin">
            <a:extLst>
              <a:ext uri="{FF2B5EF4-FFF2-40B4-BE49-F238E27FC236}">
                <a16:creationId xmlns:a16="http://schemas.microsoft.com/office/drawing/2014/main" id="{9BC0020C-4AFD-479F-8B16-5BDB9A5CF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35" y="4122031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9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sz="32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Commercial Polymers</a:t>
            </a: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Butyl Rubber</a:t>
            </a:r>
            <a:endParaRPr lang="en-US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Biodegradable polymers</a:t>
            </a:r>
          </a:p>
          <a:p>
            <a:pPr lvl="1"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Epoxy Resin</a:t>
            </a:r>
          </a:p>
          <a:p>
            <a:pPr lvl="1"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95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4586" name="Picture 10" descr="Thermochemical Routes of Glycerol Transformation to Commodity Chemicals |  SpringerLin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57" y="2017121"/>
            <a:ext cx="10565311" cy="271297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404949" y="1502229"/>
            <a:ext cx="2024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>
                <a:solidFill>
                  <a:srgbClr val="C42ABD"/>
                </a:solidFill>
              </a:rPr>
              <a:t>Epichlorohydrin</a:t>
            </a:r>
            <a:endParaRPr lang="en-GB" sz="2000" b="1" dirty="0">
              <a:solidFill>
                <a:srgbClr val="C42ABD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51862" y="6069520"/>
            <a:ext cx="33005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://link.springer.com/chapter/10.1007/978-3-319-59375-3_4</a:t>
            </a:r>
          </a:p>
        </p:txBody>
      </p:sp>
    </p:spTree>
    <p:extLst>
      <p:ext uri="{BB962C8B-B14F-4D97-AF65-F5344CB8AC3E}">
        <p14:creationId xmlns:p14="http://schemas.microsoft.com/office/powerpoint/2010/main" val="1060606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823" y="1345475"/>
            <a:ext cx="356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Synthesis of epoxy resin: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52549" y="5663452"/>
            <a:ext cx="121716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  <a:defRPr/>
            </a:pPr>
            <a:r>
              <a:rPr lang="en-US" b="1" dirty="0">
                <a:solidFill>
                  <a:srgbClr val="C42ABD"/>
                </a:solidFill>
              </a:rPr>
              <a:t>  Excess of </a:t>
            </a:r>
            <a:r>
              <a:rPr lang="en-US" b="1" dirty="0" err="1">
                <a:solidFill>
                  <a:srgbClr val="C42ABD"/>
                </a:solidFill>
              </a:rPr>
              <a:t>epichlorohydrin</a:t>
            </a:r>
            <a:r>
              <a:rPr lang="en-US" b="1" dirty="0">
                <a:solidFill>
                  <a:srgbClr val="C42ABD"/>
                </a:solidFill>
              </a:rPr>
              <a:t> </a:t>
            </a:r>
            <a:r>
              <a:rPr lang="en-US" dirty="0"/>
              <a:t>is used so that the end groups are epoxy groups which are very active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When curing agents are added immediately three – dimensional </a:t>
            </a:r>
            <a:r>
              <a:rPr lang="en-US" b="1" dirty="0" err="1">
                <a:solidFill>
                  <a:srgbClr val="C42ABD"/>
                </a:solidFill>
              </a:rPr>
              <a:t>crosslinked</a:t>
            </a:r>
            <a:r>
              <a:rPr lang="en-US" b="1" dirty="0">
                <a:solidFill>
                  <a:srgbClr val="C42ABD"/>
                </a:solidFill>
              </a:rPr>
              <a:t> structure</a:t>
            </a:r>
            <a:r>
              <a:rPr lang="en-US" dirty="0"/>
              <a:t> is formed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Curing agents are </a:t>
            </a:r>
            <a:r>
              <a:rPr lang="en-US" b="1" dirty="0" err="1">
                <a:solidFill>
                  <a:srgbClr val="C42ABD"/>
                </a:solidFill>
              </a:rPr>
              <a:t>diamines</a:t>
            </a:r>
            <a:r>
              <a:rPr lang="en-US" b="1" dirty="0">
                <a:solidFill>
                  <a:srgbClr val="C42ABD"/>
                </a:solidFill>
              </a:rPr>
              <a:t>, </a:t>
            </a:r>
            <a:r>
              <a:rPr lang="en-US" b="1" dirty="0" err="1">
                <a:solidFill>
                  <a:srgbClr val="C42ABD"/>
                </a:solidFill>
              </a:rPr>
              <a:t>dicarboxylic</a:t>
            </a:r>
            <a:r>
              <a:rPr lang="en-US" b="1" dirty="0">
                <a:solidFill>
                  <a:srgbClr val="C42ABD"/>
                </a:solidFill>
              </a:rPr>
              <a:t> acids or acid anhydrides</a:t>
            </a:r>
          </a:p>
        </p:txBody>
      </p:sp>
      <p:pic>
        <p:nvPicPr>
          <p:cNvPr id="9218" name="Picture 2" descr="Lignin-Based Epoxy Resins | SpringerLink">
            <a:extLst>
              <a:ext uri="{FF2B5EF4-FFF2-40B4-BE49-F238E27FC236}">
                <a16:creationId xmlns:a16="http://schemas.microsoft.com/office/drawing/2014/main" id="{01AD4FE0-3A75-4416-8081-B37F03CA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3" y="1868853"/>
            <a:ext cx="9804354" cy="34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7E8B35-DD10-49D2-B50B-C41740E4B17E}"/>
              </a:ext>
            </a:extLst>
          </p:cNvPr>
          <p:cNvSpPr txBox="1"/>
          <p:nvPr/>
        </p:nvSpPr>
        <p:spPr>
          <a:xfrm>
            <a:off x="10232571" y="2815057"/>
            <a:ext cx="1360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://link.springer.com/chapter/10.1007/978-3-662-54959-9_7</a:t>
            </a:r>
          </a:p>
        </p:txBody>
      </p:sp>
    </p:spTree>
    <p:extLst>
      <p:ext uri="{BB962C8B-B14F-4D97-AF65-F5344CB8AC3E}">
        <p14:creationId xmlns:p14="http://schemas.microsoft.com/office/powerpoint/2010/main" val="4168412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5463" y="1549400"/>
            <a:ext cx="757350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latin typeface="+mn-lt"/>
              </a:rPr>
              <a:t>Properties :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Excellent adhesion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Excellent resistance to water, acid, alkali and other</a:t>
            </a:r>
          </a:p>
          <a:p>
            <a:pPr algn="just">
              <a:lnSpc>
                <a:spcPct val="150000"/>
              </a:lnSpc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 corrosive chemicals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IN" sz="2400" dirty="0">
                <a:latin typeface="Calibri" pitchFamily="34" charset="0"/>
                <a:cs typeface="Calibri" pitchFamily="34" charset="0"/>
              </a:rPr>
              <a:t>  H</a:t>
            </a:r>
            <a:r>
              <a:rPr lang="en-US" sz="2400" dirty="0" err="1"/>
              <a:t>igh</a:t>
            </a:r>
            <a:r>
              <a:rPr lang="en-US" sz="2400" dirty="0"/>
              <a:t> mechanical strength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/>
              <a:t>  Absorb less moisture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/>
              <a:t>  Good insulation properties</a:t>
            </a:r>
          </a:p>
          <a:p>
            <a:pPr algn="just">
              <a:defRPr/>
            </a:pPr>
            <a:endParaRPr lang="en-IN" sz="2400" dirty="0">
              <a:latin typeface="Calibri" pitchFamily="34" charset="0"/>
              <a:cs typeface="Calibri" pitchFamily="34" charset="0"/>
            </a:endParaRPr>
          </a:p>
          <a:p>
            <a:pPr algn="just">
              <a:defRPr/>
            </a:pPr>
            <a:endParaRPr lang="en-US" sz="2400" b="1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7998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400" dirty="0"/>
              <a:t>Cured epoxies are frequently used in aerospace and </a:t>
            </a:r>
            <a:r>
              <a:rPr lang="en-US" sz="2400" dirty="0" err="1"/>
              <a:t>defence</a:t>
            </a:r>
            <a:endParaRPr lang="en-US" sz="2400" dirty="0"/>
          </a:p>
          <a:p>
            <a:r>
              <a:rPr lang="en-US" sz="2400" dirty="0"/>
              <a:t>They can used to bind glass, metal, leather, wood, ceramic etc</a:t>
            </a:r>
          </a:p>
          <a:p>
            <a:r>
              <a:rPr lang="en-US" sz="2400" dirty="0"/>
              <a:t>Coated on floor to give it an antiskid layer</a:t>
            </a:r>
          </a:p>
          <a:p>
            <a:r>
              <a:rPr lang="en-US" sz="2400" dirty="0"/>
              <a:t>Laminating materials</a:t>
            </a:r>
          </a:p>
          <a:p>
            <a:r>
              <a:rPr lang="en-US" sz="2400" dirty="0"/>
              <a:t>Crease and shrinkage resistance fabrics</a:t>
            </a:r>
          </a:p>
          <a:p>
            <a:pPr>
              <a:buFont typeface="Arial" charset="0"/>
              <a:buNone/>
            </a:pPr>
            <a:endParaRPr lang="en-US" sz="2400" dirty="0"/>
          </a:p>
        </p:txBody>
      </p:sp>
      <p:pic>
        <p:nvPicPr>
          <p:cNvPr id="10242" name="Picture 2" descr="See the source image">
            <a:extLst>
              <a:ext uri="{FF2B5EF4-FFF2-40B4-BE49-F238E27FC236}">
                <a16:creationId xmlns:a16="http://schemas.microsoft.com/office/drawing/2014/main" id="{529E3B5E-412D-049D-2CF1-F237B861D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82" y="3546972"/>
            <a:ext cx="52387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572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cxnSp>
        <p:nvCxnSpPr>
          <p:cNvPr id="3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4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7365272" cy="4131039"/>
          </a:xfrm>
        </p:spPr>
        <p:txBody>
          <a:bodyPr/>
          <a:lstStyle/>
          <a:p>
            <a:pPr marL="0" lvl="0" indent="0">
              <a:buNone/>
            </a:pPr>
            <a:r>
              <a:rPr lang="en-IN"/>
              <a:t> </a:t>
            </a:r>
            <a:r>
              <a:rPr lang="en-IN" sz="3200" b="1" i="1"/>
              <a:t>Class  content: Polymers - PMMA</a:t>
            </a:r>
          </a:p>
          <a:p>
            <a:pPr marL="0" lvl="0" indent="0">
              <a:buNone/>
            </a:pPr>
            <a:endParaRPr lang="en-IN" b="1"/>
          </a:p>
          <a:p>
            <a:pPr lvl="0" algn="just"/>
            <a:r>
              <a:rPr lang="en-US" b="1" i="1">
                <a:latin typeface="Calibri" pitchFamily="34"/>
              </a:rPr>
              <a:t>Poly (Methyl Methacrylate)-PMMA</a:t>
            </a:r>
          </a:p>
          <a:p>
            <a:pPr lvl="1" algn="just"/>
            <a:r>
              <a:rPr lang="en-US" b="1" i="1">
                <a:latin typeface="Calibri" pitchFamily="34"/>
              </a:rPr>
              <a:t>Synthesis </a:t>
            </a:r>
          </a:p>
          <a:p>
            <a:pPr lvl="1" algn="just"/>
            <a:r>
              <a:rPr lang="en-US" b="1" i="1">
                <a:latin typeface="Calibri" pitchFamily="34"/>
              </a:rPr>
              <a:t>Properties</a:t>
            </a:r>
          </a:p>
          <a:p>
            <a:pPr lvl="1" algn="just"/>
            <a:r>
              <a:rPr lang="en-US" b="1" i="1">
                <a:latin typeface="Calibri" pitchFamily="34"/>
              </a:rPr>
              <a:t>Applications </a:t>
            </a:r>
          </a:p>
          <a:p>
            <a:pPr lvl="1" algn="just"/>
            <a:r>
              <a:rPr lang="en-US" b="1" i="1">
                <a:latin typeface="Calibri" pitchFamily="34"/>
              </a:rPr>
              <a:t>Advantages</a:t>
            </a:r>
          </a:p>
        </p:txBody>
      </p:sp>
      <p:sp>
        <p:nvSpPr>
          <p:cNvPr id="6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9FDEE09-E778-4491-9465-B775B36B0916}" type="slidenum">
              <a:t>24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7" name="Picture 2" descr="CrystalFlex Clear Flexible PVC - Plexiglass Alternative Sheeti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43884" y="2392335"/>
            <a:ext cx="4175223" cy="38555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282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263429" y="1353549"/>
            <a:ext cx="8134328" cy="3181161"/>
          </a:xfrm>
        </p:spPr>
        <p:txBody>
          <a:bodyPr/>
          <a:lstStyle/>
          <a:p>
            <a:pPr lvl="0">
              <a:buNone/>
            </a:pPr>
            <a:r>
              <a:rPr lang="en-US" sz="2400" b="1">
                <a:solidFill>
                  <a:srgbClr val="FF0000"/>
                </a:solidFill>
              </a:rPr>
              <a:t>PMMA :</a:t>
            </a:r>
          </a:p>
          <a:p>
            <a:pPr lvl="0" algn="just"/>
            <a:r>
              <a:rPr lang="en-US" sz="2000"/>
              <a:t>PMMA formed by free radical polymerization of monomer methyl methacrylate (MMA). </a:t>
            </a:r>
          </a:p>
          <a:p>
            <a:pPr lvl="0" algn="just"/>
            <a:endParaRPr lang="en-US" sz="1400"/>
          </a:p>
          <a:p>
            <a:pPr lvl="0" algn="just"/>
            <a:r>
              <a:rPr lang="en-US" sz="2000"/>
              <a:t>Polymethyl methacrylate structure- vinyl polymer an ester of methacrylic acid (CH</a:t>
            </a:r>
            <a:r>
              <a:rPr lang="en-US" sz="2000" baseline="-25000"/>
              <a:t>2</a:t>
            </a:r>
            <a:r>
              <a:rPr lang="en-US" sz="2000"/>
              <a:t>=C[CH</a:t>
            </a:r>
            <a:r>
              <a:rPr lang="en-US" sz="2000" baseline="-25000"/>
              <a:t>3</a:t>
            </a:r>
            <a:r>
              <a:rPr lang="en-US" sz="2000"/>
              <a:t>]CO</a:t>
            </a:r>
            <a:r>
              <a:rPr lang="en-US" sz="2000" baseline="-25000"/>
              <a:t>2</a:t>
            </a:r>
            <a:r>
              <a:rPr lang="en-US" sz="2000"/>
              <a:t>H)</a:t>
            </a:r>
          </a:p>
          <a:p>
            <a:pPr lvl="0" algn="just"/>
            <a:endParaRPr lang="en-US" sz="1400"/>
          </a:p>
          <a:p>
            <a:pPr lvl="0" algn="just"/>
            <a:r>
              <a:rPr lang="en-US" sz="2000"/>
              <a:t>PMMA an commercial success polymer known as acrylic, acrylic glass by trade names crylux, Plexiglas,  acrylate</a:t>
            </a:r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E6E82F6-9584-4C4A-97D7-48B7FE093231}" type="slidenum">
              <a:t>25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848987" y="4309548"/>
            <a:ext cx="1624257" cy="218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8203" y="4546716"/>
            <a:ext cx="2094131" cy="168215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3"/>
          <p:cNvSpPr/>
          <p:nvPr/>
        </p:nvSpPr>
        <p:spPr>
          <a:xfrm>
            <a:off x="433343" y="6352281"/>
            <a:ext cx="8177259" cy="42472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28600" marR="0" lvl="0" indent="-228600" algn="just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           MMA                                                             PMMA</a:t>
            </a:r>
            <a:endParaRPr lang="en-US" sz="2400" b="0" i="0" u="none" strike="noStrike" kern="1200" cap="none" spc="0" baseline="-2500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6768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263429" y="1353549"/>
            <a:ext cx="7830702" cy="1109158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1100" b="1">
                <a:solidFill>
                  <a:srgbClr val="FF0000"/>
                </a:solidFill>
              </a:rPr>
              <a:t>PMMA Synthesis : </a:t>
            </a:r>
          </a:p>
          <a:p>
            <a:pPr lvl="0">
              <a:lnSpc>
                <a:spcPct val="70000"/>
              </a:lnSpc>
            </a:pPr>
            <a:r>
              <a:rPr lang="en-US" sz="2400" b="1">
                <a:solidFill>
                  <a:srgbClr val="FF0000"/>
                </a:solidFill>
              </a:rPr>
              <a:t>Monomer synthesis from acetone to MMA </a:t>
            </a:r>
          </a:p>
          <a:p>
            <a:pPr lvl="0">
              <a:lnSpc>
                <a:spcPct val="70000"/>
              </a:lnSpc>
            </a:pPr>
            <a:r>
              <a:rPr lang="en-US" sz="2400" b="1">
                <a:solidFill>
                  <a:srgbClr val="FF0000"/>
                </a:solidFill>
              </a:rPr>
              <a:t>MMA polymerization to PMMA </a:t>
            </a:r>
          </a:p>
          <a:p>
            <a:pPr lvl="0">
              <a:lnSpc>
                <a:spcPct val="70000"/>
              </a:lnSpc>
            </a:pPr>
            <a:endParaRPr lang="en-US" sz="1100" b="1">
              <a:solidFill>
                <a:srgbClr val="FF0000"/>
              </a:solidFill>
            </a:endParaRPr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61545C6-5A7A-408C-A36B-9C2B45FE455D}" type="slidenum">
              <a:t>26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sp>
        <p:nvSpPr>
          <p:cNvPr id="15" name="Rectangle 6"/>
          <p:cNvSpPr/>
          <p:nvPr/>
        </p:nvSpPr>
        <p:spPr>
          <a:xfrm>
            <a:off x="598886" y="2895676"/>
            <a:ext cx="4466405" cy="241024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398001" y="4901183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graphicFrame>
        <p:nvGraphicFramePr>
          <p:cNvPr id="18" name="Object 2"/>
          <p:cNvGraphicFramePr/>
          <p:nvPr/>
        </p:nvGraphicFramePr>
        <p:xfrm>
          <a:off x="6095993" y="4814270"/>
          <a:ext cx="5193133" cy="1863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970858" imgH="1329891" progId="">
                  <p:embed/>
                </p:oleObj>
              </mc:Choice>
              <mc:Fallback>
                <p:oleObj r:id="rId3" imgW="3970858" imgH="1329891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5993" y="4814270"/>
                        <a:ext cx="5193133" cy="18638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598488" y="2419350"/>
          <a:ext cx="6870700" cy="25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emSketch" r:id="rId5" imgW="3073320" imgH="2008440" progId="ACD.ChemSketch.20">
                  <p:embed/>
                </p:oleObj>
              </mc:Choice>
              <mc:Fallback>
                <p:oleObj name="ChemSketch" r:id="rId5" imgW="3073320" imgH="2008440" progId="ACD.ChemSketch.2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2419350"/>
                        <a:ext cx="6870700" cy="256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411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7900854" cy="5164138"/>
          </a:xfrm>
        </p:spPr>
        <p:txBody>
          <a:bodyPr/>
          <a:lstStyle/>
          <a:p>
            <a:pPr lvl="0">
              <a:buNone/>
            </a:pPr>
            <a:r>
              <a:rPr lang="en-US" sz="3600" b="1">
                <a:solidFill>
                  <a:srgbClr val="FF0000"/>
                </a:solidFill>
              </a:rPr>
              <a:t>PMMA Properties :</a:t>
            </a:r>
          </a:p>
          <a:p>
            <a:pPr lvl="0" algn="just"/>
            <a:r>
              <a:rPr lang="en-US"/>
              <a:t>PMMA is amorphous, white highly transparent, thermoplastic material (moldable at 60-80</a:t>
            </a:r>
            <a:r>
              <a:rPr lang="en-US" baseline="30000"/>
              <a:t>o</a:t>
            </a:r>
            <a:r>
              <a:rPr lang="en-US" sz="3200"/>
              <a:t>C</a:t>
            </a:r>
            <a:r>
              <a:rPr lang="en-US" baseline="30000"/>
              <a:t> </a:t>
            </a:r>
            <a:r>
              <a:rPr lang="en-US"/>
              <a:t>)</a:t>
            </a:r>
          </a:p>
          <a:p>
            <a:pPr lvl="0" algn="just"/>
            <a:r>
              <a:rPr lang="en-US"/>
              <a:t>Dissolves in organic solvents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Has poor scratch resistance</a:t>
            </a:r>
          </a:p>
          <a:p>
            <a:pPr marL="0" lvl="0" indent="0" algn="just">
              <a:buNone/>
            </a:pPr>
            <a:endParaRPr lang="en-US"/>
          </a:p>
          <a:p>
            <a:pPr lvl="0" algn="just"/>
            <a:r>
              <a:rPr lang="en-US"/>
              <a:t>Inert to acid environmental deterioration</a:t>
            </a:r>
          </a:p>
          <a:p>
            <a:pPr lvl="0" algn="just">
              <a:buNone/>
            </a:pPr>
            <a:endParaRPr lang="en-US" sz="2400" b="1">
              <a:solidFill>
                <a:srgbClr val="FF0000"/>
              </a:solidFill>
            </a:endParaRPr>
          </a:p>
          <a:p>
            <a:pPr lvl="0" algn="just">
              <a:buNone/>
            </a:pPr>
            <a:endParaRPr lang="en-US" sz="2400"/>
          </a:p>
          <a:p>
            <a:pPr lvl="0" algn="just">
              <a:buNone/>
            </a:pPr>
            <a:endParaRPr lang="en-US" sz="24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6154B42-0F84-48E5-9A64-4CD6C8720F88}" type="slidenum">
              <a:t>27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Plexiglass Soundproof Office High Partition Divider Walls - China Partition  and Divider Wal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82888" y="3064556"/>
            <a:ext cx="2870914" cy="209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60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90896" y="1527075"/>
            <a:ext cx="8219706" cy="4829275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3600" b="1">
                <a:solidFill>
                  <a:srgbClr val="FF0000"/>
                </a:solidFill>
              </a:rPr>
              <a:t>PMMA Applications:</a:t>
            </a:r>
          </a:p>
          <a:p>
            <a:pPr lvl="0">
              <a:lnSpc>
                <a:spcPct val="70000"/>
              </a:lnSpc>
              <a:buNone/>
            </a:pPr>
            <a:endParaRPr lang="en-US" b="1">
              <a:solidFill>
                <a:srgbClr val="FF0000"/>
              </a:solidFill>
            </a:endParaRPr>
          </a:p>
          <a:p>
            <a:pPr lvl="0" algn="just">
              <a:lnSpc>
                <a:spcPct val="87000"/>
              </a:lnSpc>
              <a:spcAft>
                <a:spcPts val="800"/>
              </a:spcAft>
            </a:pPr>
            <a:r>
              <a:rPr lang="en-GB" sz="2400">
                <a:cs typeface="Times New Roman" pitchFamily="18"/>
              </a:rPr>
              <a:t>Acrylic plastic or PMMA finds its application in a variety of industries due to its properties</a:t>
            </a:r>
          </a:p>
          <a:p>
            <a:pPr lvl="1" algn="just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Easy processing and cost-effectiveness</a:t>
            </a:r>
          </a:p>
          <a:p>
            <a:pPr lvl="1" algn="just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PMMA is processed by injection, compression moulding, extrusion or casting</a:t>
            </a:r>
          </a:p>
          <a:p>
            <a:pPr marL="457200" lvl="1" indent="0" algn="just">
              <a:lnSpc>
                <a:spcPct val="87000"/>
              </a:lnSpc>
              <a:spcAft>
                <a:spcPts val="800"/>
              </a:spcAft>
              <a:buNone/>
            </a:pPr>
            <a:endParaRPr lang="en-GB">
              <a:cs typeface="Times New Roman" pitchFamily="18"/>
            </a:endParaRP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>
                <a:cs typeface="Times New Roman" pitchFamily="18"/>
              </a:rPr>
              <a:t> </a:t>
            </a:r>
            <a:r>
              <a:rPr lang="en-GB" sz="2400">
                <a:cs typeface="Times New Roman" pitchFamily="18"/>
              </a:rPr>
              <a:t>The extensive polymethyl methacrylate uses are a result of its advantageous properties and adaptability</a:t>
            </a:r>
            <a:endParaRPr lang="en-US" sz="7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910EA12-C6AC-47BA-893E-1EA9FF64D403}" type="slidenum">
              <a:t>28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4638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8069013" cy="5164147"/>
          </a:xfrm>
        </p:spPr>
        <p:txBody>
          <a:bodyPr/>
          <a:lstStyle/>
          <a:p>
            <a:pPr lvl="0">
              <a:lnSpc>
                <a:spcPct val="60000"/>
              </a:lnSpc>
              <a:buNone/>
            </a:pPr>
            <a:r>
              <a:rPr lang="en-US" sz="3200" b="1">
                <a:solidFill>
                  <a:srgbClr val="FF0000"/>
                </a:solidFill>
              </a:rPr>
              <a:t>PMMA Applications:</a:t>
            </a:r>
          </a:p>
          <a:p>
            <a:pPr lvl="0" algn="just">
              <a:lnSpc>
                <a:spcPct val="7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Glass Substitute: </a:t>
            </a:r>
            <a:r>
              <a:rPr lang="en-GB" sz="2400">
                <a:cs typeface="Times New Roman" pitchFamily="18"/>
              </a:rPr>
              <a:t>Used in aquariums, aircraft canopies and sign boards, display systems</a:t>
            </a:r>
          </a:p>
          <a:p>
            <a:pPr lvl="0" algn="just">
              <a:lnSpc>
                <a:spcPct val="7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Construction and Design: </a:t>
            </a:r>
            <a:r>
              <a:rPr lang="en-GB" sz="2400">
                <a:cs typeface="Times New Roman" pitchFamily="18"/>
              </a:rPr>
              <a:t>Windows, doors, panels, canopies etc., due to its excellent properties such as heat insulation and light transmission. 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Automobile Industry</a:t>
            </a:r>
            <a:r>
              <a:rPr lang="en-GB" sz="2400" b="1">
                <a:cs typeface="Times New Roman" pitchFamily="18"/>
              </a:rPr>
              <a:t>: </a:t>
            </a:r>
            <a:r>
              <a:rPr lang="en-GB" sz="2400">
                <a:cs typeface="Times New Roman" pitchFamily="18"/>
              </a:rPr>
              <a:t>Car windows to windshields, car indicator covers, and panels are also made using plexiglass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24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Healthcare Industry: </a:t>
            </a:r>
            <a:r>
              <a:rPr lang="en-GB" sz="2400">
                <a:cs typeface="Times New Roman" pitchFamily="18"/>
              </a:rPr>
              <a:t>known as bone cement- Used by orthopaedic surgeons for joint replacement or treating bone damages. Optical fibres used for endoscopy also consist of PMMA.</a:t>
            </a:r>
          </a:p>
          <a:p>
            <a:pPr lvl="0">
              <a:lnSpc>
                <a:spcPct val="77000"/>
              </a:lnSpc>
              <a:spcAft>
                <a:spcPts val="800"/>
              </a:spcAft>
            </a:pPr>
            <a:r>
              <a:rPr lang="en-GB" sz="500">
                <a:cs typeface="Times New Roman" pitchFamily="18"/>
              </a:rPr>
              <a:t> </a:t>
            </a:r>
            <a:endParaRPr lang="en-US" sz="6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2A3B6D0-087C-4EAF-B124-9555995B16D5}" type="slidenum">
              <a:t>29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Plexiglass Soundproof Office High Partition Divider Walls - China Partition  and Divider Walls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894615" y="2016508"/>
            <a:ext cx="2870914" cy="209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Poly(methyl methacrylate) bone cement, its rise, growth, downfall and  future - Soleymani Eil Bakhtiari - 2021 - Polymer International - Wiley  Online Library"/>
          <p:cNvPicPr>
            <a:picLocks noChangeAspect="1"/>
          </p:cNvPicPr>
          <p:nvPr/>
        </p:nvPicPr>
        <p:blipFill>
          <a:blip r:embed="rId4"/>
          <a:srcRect l="44176"/>
          <a:stretch>
            <a:fillRect/>
          </a:stretch>
        </p:blipFill>
        <p:spPr>
          <a:xfrm>
            <a:off x="8958468" y="4355854"/>
            <a:ext cx="2743200" cy="2183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58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13"/>
          <p:cNvSpPr>
            <a:spLocks noGrp="1"/>
          </p:cNvSpPr>
          <p:nvPr>
            <p:ph idx="1"/>
          </p:nvPr>
        </p:nvSpPr>
        <p:spPr>
          <a:xfrm>
            <a:off x="838200" y="1431925"/>
            <a:ext cx="6432550" cy="4745038"/>
          </a:xfrm>
        </p:spPr>
        <p:txBody>
          <a:bodyPr/>
          <a:lstStyle/>
          <a:p>
            <a:pPr>
              <a:buNone/>
            </a:pPr>
            <a:r>
              <a:rPr lang="en-US" sz="2600" b="1" dirty="0" err="1">
                <a:solidFill>
                  <a:srgbClr val="FF0000"/>
                </a:solidFill>
              </a:rPr>
              <a:t>Elastomers</a:t>
            </a:r>
            <a:endParaRPr lang="en-US" sz="2600" b="1" dirty="0">
              <a:solidFill>
                <a:srgbClr val="FF0000"/>
              </a:solidFill>
            </a:endParaRPr>
          </a:p>
          <a:p>
            <a:pPr>
              <a:buNone/>
            </a:pP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The property of a polymer by which it deforms on applying force and regains original shape on release of force is called </a:t>
            </a:r>
            <a:r>
              <a:rPr lang="en-US" sz="2400" b="1" dirty="0">
                <a:solidFill>
                  <a:srgbClr val="C42ABD"/>
                </a:solidFill>
              </a:rPr>
              <a:t>elasticity</a:t>
            </a:r>
          </a:p>
          <a:p>
            <a:pPr>
              <a:buFont typeface="Arial" charset="0"/>
              <a:buNone/>
            </a:pPr>
            <a:r>
              <a:rPr lang="en-US" sz="2400" dirty="0"/>
              <a:t> </a:t>
            </a:r>
          </a:p>
          <a:p>
            <a:r>
              <a:rPr lang="en-US" sz="2400" dirty="0" err="1"/>
              <a:t>Elastomers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C42ABD"/>
                </a:solidFill>
              </a:rPr>
              <a:t>have long, coiled and entangled chains</a:t>
            </a:r>
            <a:r>
              <a:rPr lang="en-US" sz="2400" dirty="0"/>
              <a:t> which straighten and orient themselves on stretching ; when stress is removed they go back to coiled form</a:t>
            </a:r>
          </a:p>
        </p:txBody>
      </p:sp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41755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cxnSp>
        <p:nvCxnSpPr>
          <p:cNvPr id="12" name="Straight Connector 13"/>
          <p:cNvCxnSpPr/>
          <p:nvPr/>
        </p:nvCxnSpPr>
        <p:spPr>
          <a:xfrm>
            <a:off x="-8311" y="1222982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sp>
        <p:nvSpPr>
          <p:cNvPr id="13" name="Content Placeholder 13"/>
          <p:cNvSpPr txBox="1">
            <a:spLocks noGrp="1"/>
          </p:cNvSpPr>
          <p:nvPr>
            <p:ph idx="1"/>
          </p:nvPr>
        </p:nvSpPr>
        <p:spPr>
          <a:xfrm>
            <a:off x="328745" y="1332911"/>
            <a:ext cx="8300054" cy="5023439"/>
          </a:xfrm>
        </p:spPr>
        <p:txBody>
          <a:bodyPr/>
          <a:lstStyle/>
          <a:p>
            <a:pPr lvl="0">
              <a:lnSpc>
                <a:spcPct val="70000"/>
              </a:lnSpc>
              <a:buNone/>
            </a:pPr>
            <a:r>
              <a:rPr lang="en-US" sz="3200" b="1">
                <a:solidFill>
                  <a:srgbClr val="FF0000"/>
                </a:solidFill>
              </a:rPr>
              <a:t>PMMA Applications :</a:t>
            </a:r>
            <a:r>
              <a:rPr lang="en-GB" sz="500">
                <a:cs typeface="Times New Roman" pitchFamily="18"/>
              </a:rPr>
              <a:t> </a:t>
            </a:r>
            <a:endParaRPr lang="en-GB" sz="2400">
              <a:cs typeface="Times New Roman" pitchFamily="18"/>
            </a:endParaRP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Cosmetic Usage: </a:t>
            </a:r>
            <a:r>
              <a:rPr lang="en-GB" sz="2000">
                <a:cs typeface="Times New Roman" pitchFamily="18"/>
              </a:rPr>
              <a:t>PMMA used in various beauty products and injectables. It is used in cosmetic procedures that treat acne, facial lines, wrinkles etc. </a:t>
            </a: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Lamps and Lighting: </a:t>
            </a:r>
            <a:r>
              <a:rPr lang="en-GB" sz="2000">
                <a:cs typeface="Times New Roman" pitchFamily="18"/>
              </a:rPr>
              <a:t>Used in LED lights and lamps- street and traffic lights and lighting devices.</a:t>
            </a:r>
          </a:p>
          <a:p>
            <a:pPr lvl="0">
              <a:lnSpc>
                <a:spcPct val="87000"/>
              </a:lnSpc>
              <a:spcAft>
                <a:spcPts val="800"/>
              </a:spcAft>
            </a:pPr>
            <a:r>
              <a:rPr lang="en-GB" sz="2000">
                <a:cs typeface="Times New Roman" pitchFamily="18"/>
              </a:rPr>
              <a:t> </a:t>
            </a:r>
            <a:r>
              <a:rPr lang="en-GB" sz="2000" b="1">
                <a:cs typeface="Times New Roman" pitchFamily="18"/>
              </a:rPr>
              <a:t>Electronic Devices: </a:t>
            </a:r>
            <a:r>
              <a:rPr lang="en-GB" sz="2000">
                <a:cs typeface="Times New Roman" pitchFamily="18"/>
              </a:rPr>
              <a:t>Used in the display of various electronic equipment, including tv screens, laptops and smartphones.  </a:t>
            </a: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 b="1">
                <a:cs typeface="Times New Roman" pitchFamily="18"/>
              </a:rPr>
              <a:t>Solar Devices: </a:t>
            </a:r>
            <a:r>
              <a:rPr lang="en-GB" sz="2000">
                <a:cs typeface="Times New Roman" pitchFamily="18"/>
              </a:rPr>
              <a:t>In solar panels is a result of its UV stability and light transmission ability. </a:t>
            </a:r>
          </a:p>
          <a:p>
            <a:pPr lvl="0" algn="just">
              <a:lnSpc>
                <a:spcPct val="87000"/>
              </a:lnSpc>
              <a:spcAft>
                <a:spcPts val="1000"/>
              </a:spcAft>
            </a:pPr>
            <a:r>
              <a:rPr lang="en-GB" sz="2000">
                <a:cs typeface="Times New Roman" pitchFamily="18"/>
              </a:rPr>
              <a:t>Other products where this polymer finds its application include paint, furniture and optical fibres used for telecommunication.</a:t>
            </a:r>
            <a:endParaRPr lang="en-US" sz="5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</a:pPr>
            <a:endParaRPr lang="en-US" sz="600"/>
          </a:p>
          <a:p>
            <a:pPr lvl="0" algn="just">
              <a:lnSpc>
                <a:spcPct val="70000"/>
              </a:lnSpc>
              <a:buNone/>
            </a:pPr>
            <a:endParaRPr lang="en-US" sz="600" b="1">
              <a:solidFill>
                <a:srgbClr val="FF0000"/>
              </a:solidFill>
            </a:endParaRPr>
          </a:p>
          <a:p>
            <a:pPr lvl="0" algn="just">
              <a:lnSpc>
                <a:spcPct val="70000"/>
              </a:lnSpc>
              <a:buNone/>
            </a:pPr>
            <a:endParaRPr lang="en-US" sz="600"/>
          </a:p>
          <a:p>
            <a:pPr lvl="0" algn="just">
              <a:lnSpc>
                <a:spcPct val="70000"/>
              </a:lnSpc>
              <a:buNone/>
            </a:pPr>
            <a:endParaRPr lang="en-US" sz="600"/>
          </a:p>
        </p:txBody>
      </p:sp>
      <p:sp>
        <p:nvSpPr>
          <p:cNvPr id="14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0585200A-A479-48F3-AE86-33C377ADFFC6}" type="slidenum">
              <a:t>30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  <p:pic>
        <p:nvPicPr>
          <p:cNvPr id="15" name="Picture 2" descr="DIY Vs. Commercially Made Solar Panel | Hackaday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11504" y="4391021"/>
            <a:ext cx="2847971" cy="160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4" descr="Led Lcd Tv Screen Protector - Redpower India 40 Inch LED TV Screen  Protector/ Screen Guard/ Tempered Glass. Manufacturer from Bengaluru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097676" y="2006157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84859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7"/>
          <p:cNvCxnSpPr/>
          <p:nvPr/>
        </p:nvCxnSpPr>
        <p:spPr>
          <a:xfrm>
            <a:off x="-8311" y="1209924"/>
            <a:ext cx="8300053" cy="0"/>
          </a:xfrm>
          <a:prstGeom prst="straightConnector1">
            <a:avLst/>
          </a:prstGeom>
          <a:noFill/>
          <a:ln w="38103">
            <a:solidFill>
              <a:srgbClr val="DFA267"/>
            </a:solidFill>
            <a:prstDash val="solid"/>
            <a:miter/>
          </a:ln>
        </p:spPr>
      </p:cxnSp>
      <p:pic>
        <p:nvPicPr>
          <p:cNvPr id="3" name="Picture 5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517" y="469891"/>
            <a:ext cx="933602" cy="13989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6"/>
          <p:cNvSpPr/>
          <p:nvPr/>
        </p:nvSpPr>
        <p:spPr>
          <a:xfrm>
            <a:off x="398001" y="224924"/>
            <a:ext cx="7999756" cy="107721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36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ENGINEERING CHEMISTRY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IN" sz="2800" b="1" i="0" u="none" strike="noStrike" kern="1200" cap="none" spc="0" baseline="0">
                <a:solidFill>
                  <a:srgbClr val="C55A11"/>
                </a:solidFill>
                <a:uFillTx/>
                <a:latin typeface="Calibri"/>
              </a:rPr>
              <a:t>Module 7- Functional materials-Polymers</a:t>
            </a:r>
          </a:p>
        </p:txBody>
      </p:sp>
      <p:sp>
        <p:nvSpPr>
          <p:cNvPr id="5" name="Rectangle 13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Rectangle 14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7" name="Rectangle 16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Rectangle 17"/>
          <p:cNvSpPr/>
          <p:nvPr/>
        </p:nvSpPr>
        <p:spPr>
          <a:xfrm>
            <a:off x="0" y="80010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9" name="Rectangle 19"/>
          <p:cNvSpPr/>
          <p:nvPr/>
        </p:nvSpPr>
        <p:spPr>
          <a:xfrm>
            <a:off x="0" y="0"/>
            <a:ext cx="12191996" cy="45720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Rectangle 20"/>
          <p:cNvSpPr/>
          <p:nvPr/>
        </p:nvSpPr>
        <p:spPr>
          <a:xfrm>
            <a:off x="0" y="85725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1" name="Rectangle 22"/>
          <p:cNvSpPr/>
          <p:nvPr/>
        </p:nvSpPr>
        <p:spPr>
          <a:xfrm>
            <a:off x="0" y="0"/>
            <a:ext cx="12191996" cy="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none" lIns="91440" tIns="45720" rIns="91440" bIns="45720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Content Placeholder 7"/>
          <p:cNvSpPr txBox="1"/>
          <p:nvPr/>
        </p:nvSpPr>
        <p:spPr>
          <a:xfrm>
            <a:off x="398001" y="1562590"/>
            <a:ext cx="7797728" cy="50704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400" b="1" i="0" u="none" strike="noStrike" kern="1200" cap="none" spc="0" baseline="0">
                <a:solidFill>
                  <a:srgbClr val="FF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Advantages of PMMA</a:t>
            </a: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85750" marR="0" lvl="0" indent="-28575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PMMA has several advantages over other polymers like polycarbonate (PC) and polystyrene etc. It doesn’t scratch easily or yellow over time. Used as an alternative to other transparent polymers </a:t>
            </a:r>
          </a:p>
          <a:p>
            <a:pPr marL="0" marR="0" lvl="0" indent="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Some of the advantages of PMMA include: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40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Economical, Resistance to weathering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Various colouring options, High Tensile strength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Easy to process and handle, Versatility, Biocompatibility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UV-Stability, Durability, Transmittance and better optical clarity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800100" marR="0" lvl="1" indent="-342900" algn="just" defTabSz="914400" rtl="0" fontAlgn="auto" hangingPunct="1">
              <a:lnSpc>
                <a:spcPct val="107000"/>
              </a:lnSpc>
              <a:spcBef>
                <a:spcPts val="0"/>
              </a:spcBef>
              <a:spcAft>
                <a:spcPts val="1000"/>
              </a:spcAft>
              <a:buSzPts val="1000"/>
              <a:buFont typeface="Symbol" pitchFamily="18"/>
              <a:buChar char=""/>
              <a:tabLst>
                <a:tab pos="4572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000" b="1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Times New Roman" pitchFamily="18"/>
                <a:cs typeface="Times New Roman" pitchFamily="18"/>
              </a:rPr>
              <a:t>Recyclable, Polishability and Non-toxic</a:t>
            </a:r>
            <a:endParaRPr lang="en-GB" sz="2000" b="1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Calibri" pitchFamily="34"/>
              <a:cs typeface="Times New Roman" pitchFamily="18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  <a:p>
            <a:pPr marL="228600" marR="0" lvl="0" indent="-228600" algn="l" defTabSz="914400" rtl="0" fontAlgn="auto" hangingPunc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-25000">
              <a:solidFill>
                <a:srgbClr val="FF0000"/>
              </a:solidFill>
              <a:uFillTx/>
              <a:latin typeface="Calibri"/>
            </a:endParaRPr>
          </a:p>
        </p:txBody>
      </p:sp>
      <p:sp>
        <p:nvSpPr>
          <p:cNvPr id="13" name="Slide Number Placeholder 1"/>
          <p:cNvSpPr txBox="1"/>
          <p:nvPr/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52A887B-2A02-4F7A-AEDF-16FC6A924C2B}" type="slidenum">
              <a:t>31</a:t>
            </a:fld>
            <a:endParaRPr lang="en-IN" sz="1200" b="0" i="0" u="none" strike="noStrike" kern="1200" cap="none" spc="0" baseline="0">
              <a:solidFill>
                <a:srgbClr val="898989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970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Polymer Composites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Kevlar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Synthesis</a:t>
            </a:r>
          </a:p>
          <a:p>
            <a:pPr lvl="2" algn="just"/>
            <a:r>
              <a:rPr lang="en-US" sz="2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Properties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Reinforced Kevlar composites</a:t>
            </a:r>
            <a:endParaRPr lang="en-US" sz="2600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14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756558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915306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3"/>
          <p:cNvSpPr>
            <a:spLocks noGrp="1"/>
          </p:cNvSpPr>
          <p:nvPr>
            <p:ph idx="1"/>
          </p:nvPr>
        </p:nvSpPr>
        <p:spPr>
          <a:xfrm>
            <a:off x="237308" y="1340484"/>
            <a:ext cx="7809412" cy="5243195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Arial" charset="0"/>
              <a:buNone/>
              <a:defRPr/>
            </a:pPr>
            <a:r>
              <a:rPr lang="en-US" sz="3800" b="1" dirty="0">
                <a:solidFill>
                  <a:srgbClr val="FF0000"/>
                </a:solidFill>
              </a:rPr>
              <a:t>Polymer composites</a:t>
            </a:r>
          </a:p>
          <a:p>
            <a:pPr algn="just">
              <a:defRPr/>
            </a:pPr>
            <a:r>
              <a:rPr lang="en-US" sz="3000" dirty="0"/>
              <a:t>Materials made from </a:t>
            </a:r>
            <a:r>
              <a:rPr lang="en-US" sz="3000" b="1" dirty="0">
                <a:solidFill>
                  <a:srgbClr val="C42ABD"/>
                </a:solidFill>
              </a:rPr>
              <a:t>two or more constituent materials </a:t>
            </a:r>
            <a:r>
              <a:rPr lang="en-US" sz="3000" dirty="0"/>
              <a:t>and their properties are not attainable by any individual component alone are called composites 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When </a:t>
            </a:r>
            <a:r>
              <a:rPr lang="en-US" sz="3000" b="1" dirty="0">
                <a:solidFill>
                  <a:srgbClr val="C42ABD"/>
                </a:solidFill>
              </a:rPr>
              <a:t>one or more of the components are polymers </a:t>
            </a:r>
            <a:r>
              <a:rPr lang="en-US" sz="3000" dirty="0"/>
              <a:t>they are called polymer composites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Two components are </a:t>
            </a:r>
            <a:r>
              <a:rPr lang="en-US" sz="3000" b="1" dirty="0">
                <a:solidFill>
                  <a:srgbClr val="C42ABD"/>
                </a:solidFill>
              </a:rPr>
              <a:t>fibre </a:t>
            </a:r>
            <a:r>
              <a:rPr lang="en-US" sz="3000" dirty="0"/>
              <a:t>and </a:t>
            </a:r>
            <a:r>
              <a:rPr lang="en-US" sz="3000" b="1" dirty="0">
                <a:solidFill>
                  <a:srgbClr val="C42ABD"/>
                </a:solidFill>
              </a:rPr>
              <a:t>matrix</a:t>
            </a:r>
          </a:p>
          <a:p>
            <a:pPr lvl="1" algn="just">
              <a:defRPr/>
            </a:pPr>
            <a:r>
              <a:rPr lang="en-US" sz="3000" b="1" dirty="0">
                <a:solidFill>
                  <a:srgbClr val="C42ABD"/>
                </a:solidFill>
              </a:rPr>
              <a:t>matrix:</a:t>
            </a:r>
            <a:r>
              <a:rPr lang="en-US" sz="3000" dirty="0"/>
              <a:t> polyester, epoxy, </a:t>
            </a:r>
            <a:r>
              <a:rPr lang="en-US" sz="3000" dirty="0" err="1"/>
              <a:t>phenolic</a:t>
            </a:r>
            <a:r>
              <a:rPr lang="en-US" sz="3000" dirty="0"/>
              <a:t>, silicone, melamine, vinyl derivatives</a:t>
            </a:r>
          </a:p>
          <a:p>
            <a:pPr lvl="1" algn="just">
              <a:defRPr/>
            </a:pPr>
            <a:r>
              <a:rPr lang="en-US" sz="3000" b="1" dirty="0">
                <a:solidFill>
                  <a:srgbClr val="C42ABD"/>
                </a:solidFill>
              </a:rPr>
              <a:t>fibers: </a:t>
            </a:r>
            <a:r>
              <a:rPr lang="en-US" sz="3000" dirty="0"/>
              <a:t>glass fiber, boron filaments, carbon/graphite fibers, </a:t>
            </a:r>
            <a:r>
              <a:rPr lang="en-US" sz="3000" dirty="0" err="1"/>
              <a:t>aramid</a:t>
            </a:r>
            <a:r>
              <a:rPr lang="en-US" sz="3000" dirty="0"/>
              <a:t> (aromatic polyamide), aluminum fiber </a:t>
            </a:r>
          </a:p>
          <a:p>
            <a:pPr lvl="1"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Polymer composite are produced by suitably bonding a fiber material with a polymer resin matrix and curing the same under pressure and heat</a:t>
            </a:r>
          </a:p>
          <a:p>
            <a:pPr algn="just">
              <a:defRPr/>
            </a:pPr>
            <a:endParaRPr lang="en-US" sz="3000" dirty="0"/>
          </a:p>
          <a:p>
            <a:pPr algn="just">
              <a:defRPr/>
            </a:pPr>
            <a:r>
              <a:rPr lang="en-US" sz="3000" dirty="0"/>
              <a:t>Composites </a:t>
            </a:r>
            <a:r>
              <a:rPr lang="en-US" sz="3000" b="1" dirty="0">
                <a:solidFill>
                  <a:srgbClr val="C42ABD"/>
                </a:solidFill>
              </a:rPr>
              <a:t>have high strength / unit weight</a:t>
            </a:r>
            <a:endParaRPr lang="en-US" sz="3000" dirty="0"/>
          </a:p>
          <a:p>
            <a:pPr algn="just">
              <a:defRPr/>
            </a:pPr>
            <a:endParaRPr lang="en-US" sz="2600" dirty="0"/>
          </a:p>
          <a:p>
            <a:pPr algn="just">
              <a:defRPr/>
            </a:pPr>
            <a:endParaRPr lang="en-US" sz="2400" dirty="0"/>
          </a:p>
        </p:txBody>
      </p:sp>
      <p:pic>
        <p:nvPicPr>
          <p:cNvPr id="1026" name="Picture 2" descr="Yellow Aramid Kevlar Fabric, Resistance: Aramid, Rs 1100 /square meter |  ID: 14636141888">
            <a:extLst>
              <a:ext uri="{FF2B5EF4-FFF2-40B4-BE49-F238E27FC236}">
                <a16:creationId xmlns:a16="http://schemas.microsoft.com/office/drawing/2014/main" id="{669BF68C-BE9E-47FF-B402-ECC63FDAB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38" y="2004929"/>
            <a:ext cx="3322154" cy="238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tting on Kevlar: tomorrow&amp;#39;s wonder material? | ZDNet">
            <a:extLst>
              <a:ext uri="{FF2B5EF4-FFF2-40B4-BE49-F238E27FC236}">
                <a16:creationId xmlns:a16="http://schemas.microsoft.com/office/drawing/2014/main" id="{84AC066E-93B0-4E0D-8F49-B4C24915A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538" y="4390856"/>
            <a:ext cx="332215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940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182880" y="1358810"/>
            <a:ext cx="968155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800" b="1" dirty="0">
                <a:solidFill>
                  <a:srgbClr val="FF0000"/>
                </a:solidFill>
                <a:latin typeface="+mn-lt"/>
              </a:rPr>
              <a:t>Kevlar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An </a:t>
            </a:r>
            <a:r>
              <a:rPr lang="en-US" sz="2000" b="1" dirty="0" err="1">
                <a:solidFill>
                  <a:srgbClr val="C42ABD"/>
                </a:solidFill>
                <a:latin typeface="+mn-lt"/>
              </a:rPr>
              <a:t>aramid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 fibre </a:t>
            </a:r>
            <a:r>
              <a:rPr lang="en-US" sz="2000" dirty="0">
                <a:latin typeface="+mn-lt"/>
              </a:rPr>
              <a:t>- Aromatic polyamide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Chemical name is </a:t>
            </a:r>
            <a:r>
              <a:rPr lang="en-US" sz="2000" b="1" dirty="0">
                <a:solidFill>
                  <a:srgbClr val="C42ABD"/>
                </a:solidFill>
              </a:rPr>
              <a:t>p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oly-</a:t>
            </a:r>
            <a:r>
              <a:rPr lang="en-US" sz="2000" b="1" dirty="0" err="1">
                <a:solidFill>
                  <a:srgbClr val="C42ABD"/>
                </a:solidFill>
                <a:latin typeface="+mn-lt"/>
              </a:rPr>
              <a:t>paraphenyleneterepthalamide</a:t>
            </a:r>
            <a:endParaRPr lang="en-US" sz="2000" b="1" dirty="0">
              <a:solidFill>
                <a:srgbClr val="C42ABD"/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000" b="1" dirty="0">
              <a:solidFill>
                <a:srgbClr val="C42ABD"/>
              </a:solidFill>
              <a:latin typeface="+mn-lt"/>
            </a:endParaRPr>
          </a:p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Synthesis :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Condensation of 1,4 phenylene diamine and 1,4-benzenedicarbonyl chloride</a:t>
            </a:r>
          </a:p>
        </p:txBody>
      </p:sp>
      <p:pic>
        <p:nvPicPr>
          <p:cNvPr id="33794" name="Picture 2" descr="Other Plasti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3405" y="3503924"/>
            <a:ext cx="4008154" cy="3160111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568048" y="6202370"/>
            <a:ext cx="32874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://mccord.cm.utexas.edu/chembook/page-nonav.php?chnum=8&amp;sect=6</a:t>
            </a:r>
          </a:p>
        </p:txBody>
      </p:sp>
    </p:spTree>
    <p:extLst>
      <p:ext uri="{BB962C8B-B14F-4D97-AF65-F5344CB8AC3E}">
        <p14:creationId xmlns:p14="http://schemas.microsoft.com/office/powerpoint/2010/main" val="4254846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8749" y="1304108"/>
            <a:ext cx="775716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/>
              <a:t>Kevlar is very strong material – about </a:t>
            </a:r>
            <a:r>
              <a:rPr lang="en-US" b="1" kern="0" dirty="0">
                <a:solidFill>
                  <a:srgbClr val="C42ABD"/>
                </a:solidFill>
              </a:rPr>
              <a:t>5 times stronger than steel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/>
              <a:t>High strength is due to: </a:t>
            </a:r>
          </a:p>
          <a:p>
            <a:pPr marL="800100" lvl="1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en-US" kern="0" dirty="0">
                <a:highlight>
                  <a:srgbClr val="FFFF00"/>
                </a:highlight>
              </a:rPr>
              <a:t>Many inter chain </a:t>
            </a:r>
            <a:r>
              <a:rPr lang="en-US" b="1" kern="0" dirty="0">
                <a:solidFill>
                  <a:srgbClr val="C42ABD"/>
                </a:solidFill>
                <a:highlight>
                  <a:srgbClr val="FFFF00"/>
                </a:highlight>
              </a:rPr>
              <a:t>hydrogen bonds</a:t>
            </a:r>
            <a:r>
              <a:rPr lang="en-US" kern="0" dirty="0"/>
              <a:t>. The inter-molecular hydrogen bonds formed between the carbonyl groups and NH centers</a:t>
            </a:r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342900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endParaRPr lang="en-US" kern="0" dirty="0"/>
          </a:p>
          <a:p>
            <a:pPr marL="800100" lvl="1" indent="-342900" algn="just" eaLnBrk="0" hangingPunct="0">
              <a:spcBef>
                <a:spcPct val="20000"/>
              </a:spcBef>
              <a:buClr>
                <a:schemeClr val="tx2"/>
              </a:buClr>
              <a:buSzPct val="70000"/>
              <a:buFont typeface="Arial" pitchFamily="34" charset="0"/>
              <a:buChar char="•"/>
              <a:defRPr/>
            </a:pPr>
            <a:r>
              <a:rPr lang="en-US" kern="0" dirty="0">
                <a:highlight>
                  <a:srgbClr val="FFFF00"/>
                </a:highlight>
              </a:rPr>
              <a:t>Additional strength is derived from </a:t>
            </a:r>
            <a:r>
              <a:rPr lang="en-US" b="1" kern="0" dirty="0">
                <a:solidFill>
                  <a:srgbClr val="C42ABD"/>
                </a:solidFill>
                <a:highlight>
                  <a:srgbClr val="FFFF00"/>
                </a:highlight>
              </a:rPr>
              <a:t>aromatic stacking </a:t>
            </a:r>
            <a:r>
              <a:rPr lang="en-US" kern="0" dirty="0"/>
              <a:t>interactions between  adjacent strands</a:t>
            </a:r>
          </a:p>
        </p:txBody>
      </p:sp>
      <p:pic>
        <p:nvPicPr>
          <p:cNvPr id="32772" name="Picture 4" descr="Ushering in ultrafast cluster electronics"/>
          <p:cNvPicPr>
            <a:picLocks noChangeAspect="1" noChangeArrowheads="1"/>
          </p:cNvPicPr>
          <p:nvPr/>
        </p:nvPicPr>
        <p:blipFill>
          <a:blip r:embed="rId3"/>
          <a:srcRect l="56194" t="3235" b="58363"/>
          <a:stretch>
            <a:fillRect/>
          </a:stretch>
        </p:blipFill>
        <p:spPr bwMode="auto">
          <a:xfrm>
            <a:off x="3409405" y="5408022"/>
            <a:ext cx="2090057" cy="1214846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5347063" y="5613904"/>
            <a:ext cx="2804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://www.nanowerk.com/nanotechnology-news2/newsid=52521.php</a:t>
            </a:r>
          </a:p>
        </p:txBody>
      </p:sp>
      <p:pic>
        <p:nvPicPr>
          <p:cNvPr id="1026" name="Picture 2" descr="Microstructural developments of poly (p-phenylene terephthalamide) fibers  during heat treatment process: a review">
            <a:extLst>
              <a:ext uri="{FF2B5EF4-FFF2-40B4-BE49-F238E27FC236}">
                <a16:creationId xmlns:a16="http://schemas.microsoft.com/office/drawing/2014/main" id="{48BE47D2-C16A-4F23-BA5E-42FFED9A4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1"/>
          <a:stretch/>
        </p:blipFill>
        <p:spPr bwMode="auto">
          <a:xfrm>
            <a:off x="1253459" y="2725052"/>
            <a:ext cx="3343275" cy="1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161F95-277D-4C95-83D8-9DC1C7145F06}"/>
              </a:ext>
            </a:extLst>
          </p:cNvPr>
          <p:cNvSpPr txBox="1"/>
          <p:nvPr/>
        </p:nvSpPr>
        <p:spPr>
          <a:xfrm>
            <a:off x="5098307" y="3134859"/>
            <a:ext cx="27330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://www.scielo.br/scielo.php?script=sci_arttext&amp;pid=S1516-14392014000500012</a:t>
            </a:r>
          </a:p>
        </p:txBody>
      </p:sp>
    </p:spTree>
    <p:extLst>
      <p:ext uri="{BB962C8B-B14F-4D97-AF65-F5344CB8AC3E}">
        <p14:creationId xmlns:p14="http://schemas.microsoft.com/office/powerpoint/2010/main" val="1266741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25463" y="1549400"/>
            <a:ext cx="7560446" cy="4651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latin typeface="+mn-lt"/>
              </a:rPr>
              <a:t>Properties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:</a:t>
            </a:r>
          </a:p>
          <a:p>
            <a:pPr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tensile strength, high modulus of elasticity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strength to weight ratio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chemical inertness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Low co-efficient of thermal expansion  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/>
              <a:t> Flame resistance</a:t>
            </a:r>
            <a:endParaRPr lang="en-US" sz="2400" dirty="0">
              <a:latin typeface="+mn-lt"/>
            </a:endParaRP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High impact and cut resistance 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Textile processibility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2050" name="Picture 2" descr="Yellow Aramid Kevlar Fabric, Resistance: Aramid">
            <a:extLst>
              <a:ext uri="{FF2B5EF4-FFF2-40B4-BE49-F238E27FC236}">
                <a16:creationId xmlns:a16="http://schemas.microsoft.com/office/drawing/2014/main" id="{4B3C4FB2-933E-4E37-93EC-19759EE2C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7" y="3078774"/>
            <a:ext cx="4762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495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12399" y="1355680"/>
            <a:ext cx="749513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Applications :</a:t>
            </a: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000" dirty="0">
                <a:latin typeface="+mn-lt"/>
              </a:rPr>
              <a:t>  </a:t>
            </a:r>
            <a:r>
              <a:rPr lang="en-IN" sz="2000" dirty="0"/>
              <a:t>Well known component of personal </a:t>
            </a:r>
            <a:r>
              <a:rPr lang="en-IN" sz="2000" dirty="0" err="1"/>
              <a:t>armor</a:t>
            </a:r>
            <a:r>
              <a:rPr lang="en-IN" sz="2000" dirty="0"/>
              <a:t> such as combat helmets,</a:t>
            </a:r>
          </a:p>
          <a:p>
            <a:pPr algn="just"/>
            <a:r>
              <a:rPr lang="en-IN" sz="2000" dirty="0"/>
              <a:t>    ballistic face mask and ballistic vest, bullet proof vest 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Gloves, sleeves, jackets and other articles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Inner lining in bicycle tires</a:t>
            </a:r>
          </a:p>
          <a:p>
            <a:pPr algn="just">
              <a:buFont typeface="Arial" pitchFamily="34" charset="0"/>
              <a:buChar char="•"/>
            </a:pPr>
            <a:r>
              <a:rPr lang="en-IN" sz="2000" dirty="0"/>
              <a:t>  Light weight boat hulls, aircraft panels, race cars, bridge structure, 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kern="0" dirty="0"/>
              <a:t>  </a:t>
            </a:r>
            <a:r>
              <a:rPr lang="en-US" sz="2000" kern="0" dirty="0" err="1"/>
              <a:t>Roto</a:t>
            </a:r>
            <a:r>
              <a:rPr lang="en-US" sz="2000" kern="0" dirty="0"/>
              <a:t> blades, tennis, cricket bats, and hockey sticks</a:t>
            </a:r>
          </a:p>
          <a:p>
            <a:pPr algn="just">
              <a:buFont typeface="Arial" pitchFamily="34" charset="0"/>
              <a:buChar char="•"/>
            </a:pPr>
            <a:r>
              <a:rPr lang="en-US" sz="2000" kern="0" dirty="0"/>
              <a:t>  Fiber is used in woven rope and in cable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As reinforcement in car tires, in car brakes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</a:rPr>
              <a:t>  In the strings of archery bows</a:t>
            </a:r>
            <a:endParaRPr lang="en-US" sz="2400" b="1" dirty="0">
              <a:latin typeface="+mn-lt"/>
            </a:endParaRPr>
          </a:p>
          <a:p>
            <a:pPr algn="just">
              <a:defRPr/>
            </a:pPr>
            <a:endParaRPr lang="en-US" sz="2400" dirty="0"/>
          </a:p>
          <a:p>
            <a:pPr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Disadvantages: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000" dirty="0"/>
              <a:t>Special cutting scissors and drilling machines are required </a:t>
            </a:r>
          </a:p>
          <a:p>
            <a:pPr marL="514350" indent="-514350" algn="just">
              <a:buFont typeface="Arial" pitchFamily="34" charset="0"/>
              <a:buChar char="•"/>
            </a:pPr>
            <a:r>
              <a:rPr lang="en-US" sz="2000" dirty="0"/>
              <a:t>The </a:t>
            </a:r>
            <a:r>
              <a:rPr lang="en-US" sz="2000" dirty="0" err="1"/>
              <a:t>fibre</a:t>
            </a:r>
            <a:r>
              <a:rPr lang="en-US" sz="2000" dirty="0"/>
              <a:t> is hygroscopic- they absorb moisture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7601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61258" y="1474339"/>
            <a:ext cx="7351450" cy="3737741"/>
          </a:xfrm>
        </p:spPr>
        <p:txBody>
          <a:bodyPr>
            <a:normAutofit/>
          </a:bodyPr>
          <a:lstStyle/>
          <a:p>
            <a:pPr marL="228600" lvl="1" algn="just">
              <a:spcBef>
                <a:spcPts val="1000"/>
              </a:spcBef>
              <a:buNone/>
            </a:pPr>
            <a:r>
              <a:rPr lang="en-US" sz="2600" b="1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</a:rPr>
              <a:t>Reinforced Kevlar composites</a:t>
            </a:r>
          </a:p>
          <a:p>
            <a:pPr marL="228600" lvl="1" algn="just">
              <a:spcBef>
                <a:spcPts val="1000"/>
              </a:spcBef>
              <a:buNone/>
            </a:pPr>
            <a:endParaRPr lang="en-US" sz="2600" b="1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/>
            <a:r>
              <a:rPr lang="en-US" sz="2400" dirty="0"/>
              <a:t>Kevlar  composite is made by combining </a:t>
            </a:r>
            <a:r>
              <a:rPr lang="en-US" sz="2400" b="1" dirty="0">
                <a:solidFill>
                  <a:srgbClr val="C42ABD"/>
                </a:solidFill>
              </a:rPr>
              <a:t>Kevlar </a:t>
            </a:r>
            <a:r>
              <a:rPr lang="en-US" sz="2400" b="1" dirty="0" err="1">
                <a:solidFill>
                  <a:srgbClr val="C42ABD"/>
                </a:solidFill>
              </a:rPr>
              <a:t>fibre</a:t>
            </a:r>
            <a:r>
              <a:rPr lang="en-US" sz="2400" b="1" dirty="0">
                <a:solidFill>
                  <a:srgbClr val="C42ABD"/>
                </a:solidFill>
              </a:rPr>
              <a:t> with epoxy resin</a:t>
            </a:r>
          </a:p>
          <a:p>
            <a:pPr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 : </a:t>
            </a:r>
          </a:p>
          <a:p>
            <a:pPr algn="just">
              <a:buNone/>
            </a:pPr>
            <a:r>
              <a:rPr lang="en-US" sz="2400" dirty="0"/>
              <a:t>    </a:t>
            </a:r>
            <a:r>
              <a:rPr lang="en-US" sz="2400" dirty="0" err="1"/>
              <a:t>monocoque</a:t>
            </a:r>
            <a:r>
              <a:rPr lang="en-US" sz="2400" dirty="0"/>
              <a:t> bodies of F1 racing cars, helicopter  rotor blades, kayaks, tennis and squash rackets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1026" name="Picture 2" descr="Man wearing helmet sitting in a fiberglass boat, paddling through frothy water">
            <a:extLst>
              <a:ext uri="{FF2B5EF4-FFF2-40B4-BE49-F238E27FC236}">
                <a16:creationId xmlns:a16="http://schemas.microsoft.com/office/drawing/2014/main" id="{C7BFD325-6015-4C08-ABD6-1CB2628F3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764" y="4407547"/>
            <a:ext cx="3440596" cy="19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NOCOQUE AND SEMI-MONOCOQUE STRUCTURES">
            <a:extLst>
              <a:ext uri="{FF2B5EF4-FFF2-40B4-BE49-F238E27FC236}">
                <a16:creationId xmlns:a16="http://schemas.microsoft.com/office/drawing/2014/main" id="{F1A591E3-D41C-4FAA-9582-98634C456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42" y="4495007"/>
            <a:ext cx="5656525" cy="196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214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Polymer Composites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Carbon </a:t>
            </a:r>
            <a:r>
              <a:rPr lang="en-US" sz="2600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fibre</a:t>
            </a:r>
            <a:endParaRPr lang="en-US" sz="2600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Synthesis</a:t>
            </a:r>
          </a:p>
          <a:p>
            <a:pPr lvl="2" algn="just"/>
            <a:r>
              <a:rPr lang="en-US" sz="24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Properties</a:t>
            </a:r>
          </a:p>
          <a:p>
            <a:pPr lvl="2" algn="just"/>
            <a:r>
              <a:rPr lang="en-US" sz="24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lvl="1" algn="just"/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Carbon </a:t>
            </a:r>
            <a:r>
              <a:rPr lang="en-US" sz="2600" b="1" i="1" dirty="0" err="1">
                <a:latin typeface="Calibri" panose="020F0502020204030204" pitchFamily="34" charset="0"/>
                <a:ea typeface="Times New Roman" panose="02020603050405020304" pitchFamily="18" charset="0"/>
              </a:rPr>
              <a:t>Fibre</a:t>
            </a:r>
            <a:r>
              <a:rPr lang="en-US" sz="26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 Reinforced Polymer(CFRP)</a:t>
            </a:r>
            <a:endParaRPr lang="en-US" sz="2600" b="1" i="1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028" name="Picture 4" descr="These Carbon Fiber Cases Look Amazing on Your Tech">
            <a:extLst>
              <a:ext uri="{FF2B5EF4-FFF2-40B4-BE49-F238E27FC236}">
                <a16:creationId xmlns:a16="http://schemas.microsoft.com/office/drawing/2014/main" id="{4076C82C-0060-4858-AFEC-870263F5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688" y="3020448"/>
            <a:ext cx="4956312" cy="2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227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34996" y="1300163"/>
            <a:ext cx="7772536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  <a:latin typeface="+mn-lt"/>
              </a:rPr>
              <a:t>Butyl Rubber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C42ABD"/>
                </a:solidFill>
              </a:rPr>
              <a:t>Synthetic rubber</a:t>
            </a:r>
            <a:r>
              <a:rPr lang="en-US" sz="2000" dirty="0"/>
              <a:t> with diverse applications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rgbClr val="C42ABD"/>
                </a:solidFill>
              </a:rPr>
              <a:t>Superior to natural rubber </a:t>
            </a:r>
            <a:r>
              <a:rPr lang="en-US" sz="2000" dirty="0"/>
              <a:t>in certain properties</a:t>
            </a:r>
            <a:endParaRPr lang="en-US" sz="2400" dirty="0">
              <a:latin typeface="+mn-lt"/>
            </a:endParaRPr>
          </a:p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Synthesis :</a:t>
            </a:r>
          </a:p>
          <a:p>
            <a:pPr>
              <a:defRPr/>
            </a:pPr>
            <a:r>
              <a:rPr lang="en-US" sz="2000" dirty="0"/>
              <a:t>Low temperature </a:t>
            </a:r>
            <a:r>
              <a:rPr lang="en-US" sz="2000" b="1" dirty="0" err="1">
                <a:solidFill>
                  <a:srgbClr val="C42ABD"/>
                </a:solidFill>
              </a:rPr>
              <a:t>copolymerisation</a:t>
            </a:r>
            <a:r>
              <a:rPr lang="en-US" sz="2000" dirty="0"/>
              <a:t> of isobutylene and small amount of isoprene(5-10%) dissolved in CH</a:t>
            </a:r>
            <a:r>
              <a:rPr lang="en-US" sz="2000" baseline="-25000" dirty="0"/>
              <a:t>3</a:t>
            </a:r>
            <a:r>
              <a:rPr lang="en-US" sz="2000" dirty="0"/>
              <a:t>Cl</a:t>
            </a:r>
            <a:endParaRPr lang="en-US" sz="2000" b="1" dirty="0">
              <a:latin typeface="+mn-lt"/>
            </a:endParaRPr>
          </a:p>
          <a:p>
            <a:pPr algn="just">
              <a:defRPr/>
            </a:pPr>
            <a:r>
              <a:rPr lang="en-US" sz="2000" dirty="0">
                <a:latin typeface="+mn-lt"/>
              </a:rPr>
              <a:t>Monomers: </a:t>
            </a:r>
            <a:r>
              <a:rPr lang="en-US" sz="2000" b="1" dirty="0">
                <a:solidFill>
                  <a:srgbClr val="C42ABD"/>
                </a:solidFill>
                <a:latin typeface="+mn-lt"/>
              </a:rPr>
              <a:t>Isobutylene and 5-10 % isoprene</a:t>
            </a:r>
          </a:p>
          <a:p>
            <a:pPr algn="just">
              <a:defRPr/>
            </a:pPr>
            <a:endParaRPr lang="en-US" sz="2000" dirty="0">
              <a:latin typeface="+mn-lt"/>
            </a:endParaRPr>
          </a:p>
          <a:p>
            <a:pPr algn="just">
              <a:defRPr/>
            </a:pPr>
            <a:endParaRPr lang="en-US" sz="2000" dirty="0">
              <a:latin typeface="+mn-lt"/>
            </a:endParaRPr>
          </a:p>
        </p:txBody>
      </p:sp>
      <p:pic>
        <p:nvPicPr>
          <p:cNvPr id="13314" name="Picture 2" descr="The process of butyl rubber polymerization. | Download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016" y="3947022"/>
            <a:ext cx="8212776" cy="146100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1441270" y="5888225"/>
            <a:ext cx="3000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www.researchgate.net</a:t>
            </a:r>
            <a:r>
              <a:rPr lang="en-GB" sz="1200" dirty="0"/>
              <a:t>/figure/The-process-of-butyl-rubber-polymerization_fig2_330899891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79669" y="4232367"/>
            <a:ext cx="822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6D1769"/>
                </a:solidFill>
              </a:rPr>
              <a:t>-95</a:t>
            </a:r>
            <a:r>
              <a:rPr lang="en-GB" b="1" baseline="30000" dirty="0">
                <a:solidFill>
                  <a:srgbClr val="6D1769"/>
                </a:solidFill>
              </a:rPr>
              <a:t>o</a:t>
            </a:r>
            <a:r>
              <a:rPr lang="en-GB" b="1" dirty="0">
                <a:solidFill>
                  <a:srgbClr val="6D1769"/>
                </a:solidFill>
              </a:rPr>
              <a:t>C</a:t>
            </a:r>
          </a:p>
          <a:p>
            <a:r>
              <a:rPr lang="en-GB" b="1" dirty="0">
                <a:solidFill>
                  <a:srgbClr val="6D1769"/>
                </a:solidFill>
              </a:rPr>
              <a:t>AlCl</a:t>
            </a:r>
            <a:r>
              <a:rPr lang="en-GB" b="1" baseline="-25000" dirty="0">
                <a:solidFill>
                  <a:srgbClr val="6D1769"/>
                </a:solidFill>
              </a:rPr>
              <a:t>3</a:t>
            </a:r>
          </a:p>
          <a:p>
            <a:r>
              <a:rPr lang="en-GB" b="1" dirty="0">
                <a:solidFill>
                  <a:srgbClr val="6D1769"/>
                </a:solidFill>
              </a:rPr>
              <a:t>CH</a:t>
            </a:r>
            <a:r>
              <a:rPr lang="en-GB" b="1" baseline="-25000" dirty="0">
                <a:solidFill>
                  <a:srgbClr val="6D1769"/>
                </a:solidFill>
              </a:rPr>
              <a:t>3</a:t>
            </a:r>
            <a:r>
              <a:rPr lang="en-GB" b="1" dirty="0">
                <a:solidFill>
                  <a:srgbClr val="6D1769"/>
                </a:solidFill>
              </a:rPr>
              <a:t>Cl</a:t>
            </a:r>
          </a:p>
        </p:txBody>
      </p:sp>
      <p:pic>
        <p:nvPicPr>
          <p:cNvPr id="2050" name="Picture 2" descr="Black Butyl Flap Scrap Rubber, Rs 13 /kg M/s Jai Hanuman Enterprises | ID:  22663627473">
            <a:extLst>
              <a:ext uri="{FF2B5EF4-FFF2-40B4-BE49-F238E27FC236}">
                <a16:creationId xmlns:a16="http://schemas.microsoft.com/office/drawing/2014/main" id="{AF73606A-9103-44B0-824F-9DCEC23E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5282" y="2031482"/>
            <a:ext cx="3878746" cy="410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446314" y="1392736"/>
            <a:ext cx="7169331" cy="47450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Arial" charset="0"/>
              <a:buNone/>
              <a:defRPr/>
            </a:pPr>
            <a:r>
              <a:rPr lang="en-US" b="1" dirty="0">
                <a:solidFill>
                  <a:srgbClr val="FF0000"/>
                </a:solidFill>
              </a:rPr>
              <a:t>Carbon </a:t>
            </a:r>
            <a:r>
              <a:rPr lang="en-US" b="1" dirty="0" err="1">
                <a:solidFill>
                  <a:srgbClr val="FF0000"/>
                </a:solidFill>
              </a:rPr>
              <a:t>fibres</a:t>
            </a:r>
            <a:endParaRPr lang="en-US" b="1" dirty="0">
              <a:solidFill>
                <a:srgbClr val="FF0000"/>
              </a:solidFill>
            </a:endParaRPr>
          </a:p>
          <a:p>
            <a:pPr marL="514350" indent="-514350">
              <a:buFont typeface="Arial" charset="0"/>
              <a:buNone/>
              <a:defRPr/>
            </a:pPr>
            <a:endParaRPr lang="en-US" sz="2400" b="1" dirty="0"/>
          </a:p>
          <a:p>
            <a:pPr>
              <a:defRPr/>
            </a:pPr>
            <a:r>
              <a:rPr lang="en-US" sz="2400" dirty="0"/>
              <a:t> Fibers about </a:t>
            </a:r>
            <a:r>
              <a:rPr lang="en-US" sz="2400" b="1" dirty="0">
                <a:solidFill>
                  <a:srgbClr val="C42ABD"/>
                </a:solidFill>
              </a:rPr>
              <a:t>5–10 micrometers</a:t>
            </a:r>
            <a:r>
              <a:rPr lang="en-US" sz="2400" dirty="0"/>
              <a:t> in diameter and composed mostly of </a:t>
            </a:r>
            <a:r>
              <a:rPr lang="en-US" sz="2400" b="1" dirty="0">
                <a:solidFill>
                  <a:srgbClr val="C42ABD"/>
                </a:solidFill>
              </a:rPr>
              <a:t>carbon atoms </a:t>
            </a: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endParaRPr lang="en-US" sz="2400" dirty="0"/>
          </a:p>
          <a:p>
            <a:pPr>
              <a:defRPr/>
            </a:pPr>
            <a:r>
              <a:rPr lang="en-US" sz="2400" dirty="0"/>
              <a:t>Several thousand Carbon fibres are twisted together to form a </a:t>
            </a:r>
            <a:r>
              <a:rPr lang="en-US" sz="2400" b="1" dirty="0">
                <a:solidFill>
                  <a:srgbClr val="C42ABD"/>
                </a:solidFill>
              </a:rPr>
              <a:t>yarn</a:t>
            </a:r>
            <a:r>
              <a:rPr lang="en-US" sz="2400" dirty="0"/>
              <a:t> which is used as such or woven into </a:t>
            </a:r>
            <a:r>
              <a:rPr lang="en-US" sz="2400" b="1" dirty="0">
                <a:solidFill>
                  <a:srgbClr val="C42ABD"/>
                </a:solidFill>
              </a:rPr>
              <a:t>fabric</a:t>
            </a:r>
            <a:endParaRPr lang="en-US" sz="2400" dirty="0"/>
          </a:p>
          <a:p>
            <a:pPr algn="just">
              <a:defRPr/>
            </a:pPr>
            <a:endParaRPr lang="en-US" sz="2400" dirty="0"/>
          </a:p>
          <a:p>
            <a:pPr algn="just">
              <a:defRPr/>
            </a:pPr>
            <a:endParaRPr lang="en-US" sz="2400" dirty="0"/>
          </a:p>
        </p:txBody>
      </p:sp>
      <p:pic>
        <p:nvPicPr>
          <p:cNvPr id="11266" name="Picture 2" descr="Composites in motorsport carbon fibre vs human hair - Racecar Enginee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8505" y="3109913"/>
            <a:ext cx="3700162" cy="1838606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5033553" y="3555164"/>
            <a:ext cx="31307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://www.racecar-engineering.com/tech-explained/how-are-composites-used-in-motorsport/attachment/composites-in-motorsport-carbon-fibre-vs-human-hair/</a:t>
            </a:r>
          </a:p>
        </p:txBody>
      </p:sp>
      <p:pic>
        <p:nvPicPr>
          <p:cNvPr id="3074" name="Picture 2" descr="How Carbon Fiber is made - YouTube">
            <a:extLst>
              <a:ext uri="{FF2B5EF4-FFF2-40B4-BE49-F238E27FC236}">
                <a16:creationId xmlns:a16="http://schemas.microsoft.com/office/drawing/2014/main" id="{71281D13-70AF-41AE-8260-97CC0105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4029216"/>
            <a:ext cx="3564691" cy="244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oject develops low cost blended carbon fibre yarns and fabrics - JEC Group">
            <a:extLst>
              <a:ext uri="{FF2B5EF4-FFF2-40B4-BE49-F238E27FC236}">
                <a16:creationId xmlns:a16="http://schemas.microsoft.com/office/drawing/2014/main" id="{CD6A2433-886C-48B2-92FA-875360DA5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472761"/>
            <a:ext cx="3564691" cy="244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001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2107" y="3825513"/>
            <a:ext cx="4546528" cy="26275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0" name="Content Placeholder 13"/>
          <p:cNvSpPr>
            <a:spLocks noGrp="1"/>
          </p:cNvSpPr>
          <p:nvPr>
            <p:ph idx="1"/>
          </p:nvPr>
        </p:nvSpPr>
        <p:spPr>
          <a:xfrm>
            <a:off x="235131" y="1431925"/>
            <a:ext cx="7850778" cy="2173424"/>
          </a:xfrm>
        </p:spPr>
        <p:txBody>
          <a:bodyPr>
            <a:normAutofit fontScale="85000" lnSpcReduction="10000"/>
          </a:bodyPr>
          <a:lstStyle/>
          <a:p>
            <a:pPr>
              <a:buFont typeface="Arial" charset="0"/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Synthesis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000" dirty="0"/>
              <a:t>    </a:t>
            </a:r>
            <a:r>
              <a:rPr lang="en-US" sz="2400" dirty="0"/>
              <a:t>Each Carbon filament is produced from a precursor polymer like </a:t>
            </a:r>
            <a:r>
              <a:rPr lang="en-US" sz="2400" b="1" dirty="0">
                <a:solidFill>
                  <a:srgbClr val="C42ABD"/>
                </a:solidFill>
              </a:rPr>
              <a:t>polyacrylonitrile(PAN), pitch </a:t>
            </a:r>
            <a:r>
              <a:rPr lang="en-US" sz="2400" dirty="0"/>
              <a:t>etc.</a:t>
            </a:r>
          </a:p>
          <a:p>
            <a:pPr>
              <a:buFont typeface="Arial" charset="0"/>
              <a:buNone/>
            </a:pPr>
            <a:endParaRPr lang="en-US" sz="2400" dirty="0"/>
          </a:p>
          <a:p>
            <a:pPr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    Synthesis of C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fibre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from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polyacrylonitrile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 (PAN)</a:t>
            </a:r>
          </a:p>
          <a:p>
            <a:r>
              <a:rPr lang="en-US" sz="2400" dirty="0" err="1"/>
              <a:t>polyacrylonitrile</a:t>
            </a:r>
            <a:r>
              <a:rPr lang="en-US" sz="2400" dirty="0"/>
              <a:t> (PAN) is obtained from </a:t>
            </a:r>
            <a:r>
              <a:rPr lang="en-US" sz="2400" b="1" dirty="0" err="1">
                <a:solidFill>
                  <a:srgbClr val="C42ABD"/>
                </a:solidFill>
              </a:rPr>
              <a:t>polymerisation</a:t>
            </a:r>
            <a:r>
              <a:rPr lang="en-US" sz="2400" b="1" dirty="0">
                <a:solidFill>
                  <a:srgbClr val="C42ABD"/>
                </a:solidFill>
              </a:rPr>
              <a:t> of </a:t>
            </a:r>
            <a:r>
              <a:rPr lang="en-US" sz="2400" b="1" dirty="0" err="1">
                <a:solidFill>
                  <a:srgbClr val="C42ABD"/>
                </a:solidFill>
              </a:rPr>
              <a:t>acrylonitrile</a:t>
            </a:r>
            <a:endParaRPr lang="en-US" sz="2400" b="1" dirty="0">
              <a:solidFill>
                <a:srgbClr val="C42ABD"/>
              </a:solidFill>
            </a:endParaRPr>
          </a:p>
          <a:p>
            <a:pPr algn="just"/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769124" y="4824940"/>
            <a:ext cx="2133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://slideplayer.com/slide/8375801/</a:t>
            </a:r>
          </a:p>
        </p:txBody>
      </p:sp>
      <p:pic>
        <p:nvPicPr>
          <p:cNvPr id="2050" name="Picture 2" descr="How is Carbon Fiber Made? | DragonPlate">
            <a:extLst>
              <a:ext uri="{FF2B5EF4-FFF2-40B4-BE49-F238E27FC236}">
                <a16:creationId xmlns:a16="http://schemas.microsoft.com/office/drawing/2014/main" id="{37CBB262-9E07-4ED7-99B4-BEB3BC3E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3160" y="2659066"/>
            <a:ext cx="3280327" cy="262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646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391" y="270360"/>
            <a:ext cx="402603" cy="4572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52962" y="1850347"/>
            <a:ext cx="63877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Polymerisation</a:t>
            </a:r>
            <a:endParaRPr lang="en-GB" sz="2000" dirty="0"/>
          </a:p>
          <a:p>
            <a:pPr marL="342900" indent="-342900">
              <a:buAutoNum type="arabicPeriod"/>
            </a:pPr>
            <a:r>
              <a:rPr lang="en-GB" sz="2000" b="1" dirty="0" err="1">
                <a:solidFill>
                  <a:srgbClr val="C42ABD"/>
                </a:solidFill>
              </a:rPr>
              <a:t>Cyclisation</a:t>
            </a:r>
            <a:r>
              <a:rPr lang="en-GB" sz="2000" dirty="0"/>
              <a:t> at low temperature</a:t>
            </a:r>
          </a:p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Oxidative treatment</a:t>
            </a:r>
            <a:r>
              <a:rPr lang="en-GB" sz="2000" dirty="0"/>
              <a:t>  at high temperature</a:t>
            </a:r>
          </a:p>
          <a:p>
            <a:pPr marL="342900" indent="-342900">
              <a:buAutoNum type="arabicPeriod"/>
            </a:pPr>
            <a:r>
              <a:rPr lang="en-GB" sz="2000" b="1" dirty="0">
                <a:solidFill>
                  <a:srgbClr val="C42ABD"/>
                </a:solidFill>
              </a:rPr>
              <a:t>Graphitisation </a:t>
            </a:r>
            <a:r>
              <a:rPr lang="en-GB" sz="2000" dirty="0"/>
              <a:t>at 2000</a:t>
            </a:r>
            <a:r>
              <a:rPr lang="en-GB" sz="2000" baseline="30000" dirty="0"/>
              <a:t>o</a:t>
            </a:r>
            <a:r>
              <a:rPr lang="en-GB" sz="2000" dirty="0"/>
              <a:t>C in an inert atmosphere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4949" y="1319349"/>
            <a:ext cx="692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Steps involved in the synthesis of Carbon fibre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0D19538-2350-48FA-AC9E-6A4EA3C05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8059" y="1143001"/>
            <a:ext cx="4100997" cy="549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king Carbon Fiber">
            <a:extLst>
              <a:ext uri="{FF2B5EF4-FFF2-40B4-BE49-F238E27FC236}">
                <a16:creationId xmlns:a16="http://schemas.microsoft.com/office/drawing/2014/main" id="{48C9EDFA-27FD-4532-9557-2DE6A6E6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80" y="3519337"/>
            <a:ext cx="3470618" cy="314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E559609D-A12E-435B-B648-4B6E40EE90FE}"/>
              </a:ext>
            </a:extLst>
          </p:cNvPr>
          <p:cNvGrpSpPr/>
          <p:nvPr/>
        </p:nvGrpSpPr>
        <p:grpSpPr>
          <a:xfrm>
            <a:off x="4377211" y="4032189"/>
            <a:ext cx="3303720" cy="2045160"/>
            <a:chOff x="4377211" y="4032189"/>
            <a:chExt cx="3303720" cy="204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EBAFDD2-0FD0-42D6-B53B-43B67D0CFB71}"/>
                    </a:ext>
                  </a:extLst>
                </p14:cNvPr>
                <p14:cNvContentPartPr/>
                <p14:nvPr/>
              </p14:nvContentPartPr>
              <p14:xfrm>
                <a:off x="6073891" y="4225869"/>
                <a:ext cx="1607040" cy="18514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EBAFDD2-0FD0-42D6-B53B-43B67D0CFB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64891" y="4217229"/>
                  <a:ext cx="1624680" cy="18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4C35FC-1A04-4EAA-BB9B-938610BCFBC0}"/>
                    </a:ext>
                  </a:extLst>
                </p14:cNvPr>
                <p14:cNvContentPartPr/>
                <p14:nvPr/>
              </p14:nvContentPartPr>
              <p14:xfrm>
                <a:off x="5845651" y="4032189"/>
                <a:ext cx="413280" cy="3816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4C35FC-1A04-4EAA-BB9B-938610BCFBC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837011" y="4023189"/>
                  <a:ext cx="4309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C04CE7C-6230-47EF-968C-6EFD04F71F55}"/>
                    </a:ext>
                  </a:extLst>
                </p14:cNvPr>
                <p14:cNvContentPartPr/>
                <p14:nvPr/>
              </p14:nvContentPartPr>
              <p14:xfrm>
                <a:off x="4377211" y="4789629"/>
                <a:ext cx="211680" cy="27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C04CE7C-6230-47EF-968C-6EFD04F71F5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368211" y="4780629"/>
                  <a:ext cx="2293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EB6108-4B88-4840-B028-4AF0DD1AB656}"/>
                    </a:ext>
                  </a:extLst>
                </p14:cNvPr>
                <p14:cNvContentPartPr/>
                <p14:nvPr/>
              </p14:nvContentPartPr>
              <p14:xfrm>
                <a:off x="4612291" y="4820229"/>
                <a:ext cx="14724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EB6108-4B88-4840-B028-4AF0DD1AB65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03291" y="4811589"/>
                  <a:ext cx="16488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3B27D55-BA80-4CAB-8677-187D4D0D867D}"/>
                    </a:ext>
                  </a:extLst>
                </p14:cNvPr>
                <p14:cNvContentPartPr/>
                <p14:nvPr/>
              </p14:nvContentPartPr>
              <p14:xfrm>
                <a:off x="4804171" y="4814469"/>
                <a:ext cx="131760" cy="20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3B27D55-BA80-4CAB-8677-187D4D0D86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95171" y="4805829"/>
                  <a:ext cx="149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AA05D59-87C5-4FC5-B554-5C84191E92AA}"/>
                    </a:ext>
                  </a:extLst>
                </p14:cNvPr>
                <p14:cNvContentPartPr/>
                <p14:nvPr/>
              </p14:nvContentPartPr>
              <p14:xfrm>
                <a:off x="4836931" y="4903029"/>
                <a:ext cx="110520" cy="4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AA05D59-87C5-4FC5-B554-5C84191E92A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28291" y="4894029"/>
                  <a:ext cx="12816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603026-9004-4F2F-9BD6-6B281C9F361E}"/>
                    </a:ext>
                  </a:extLst>
                </p14:cNvPr>
                <p14:cNvContentPartPr/>
                <p14:nvPr/>
              </p14:nvContentPartPr>
              <p14:xfrm>
                <a:off x="4961851" y="4802229"/>
                <a:ext cx="120600" cy="195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603026-9004-4F2F-9BD6-6B281C9F361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53211" y="4793229"/>
                  <a:ext cx="138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41AA3B6-4861-4B77-BC19-DAE4E4216326}"/>
                    </a:ext>
                  </a:extLst>
                </p14:cNvPr>
                <p14:cNvContentPartPr/>
                <p14:nvPr/>
              </p14:nvContentPartPr>
              <p14:xfrm>
                <a:off x="5108371" y="4795749"/>
                <a:ext cx="98280" cy="194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41AA3B6-4861-4B77-BC19-DAE4E421632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99731" y="4786749"/>
                  <a:ext cx="115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1F12210-95C1-4325-AE85-E978EF6BA7A3}"/>
                    </a:ext>
                  </a:extLst>
                </p14:cNvPr>
                <p14:cNvContentPartPr/>
                <p14:nvPr/>
              </p14:nvContentPartPr>
              <p14:xfrm>
                <a:off x="5261011" y="4778109"/>
                <a:ext cx="131760" cy="212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1F12210-95C1-4325-AE85-E978EF6BA7A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52371" y="4769109"/>
                  <a:ext cx="149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966538D-0B34-411F-BFE2-A80E2499F886}"/>
                    </a:ext>
                  </a:extLst>
                </p14:cNvPr>
                <p14:cNvContentPartPr/>
                <p14:nvPr/>
              </p14:nvContentPartPr>
              <p14:xfrm>
                <a:off x="5392411" y="4753629"/>
                <a:ext cx="187560" cy="2055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966538D-0B34-411F-BFE2-A80E2499F88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383411" y="4744629"/>
                  <a:ext cx="2052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A4419A5-AEAC-42E0-81D0-C6A0432EB12F}"/>
                    </a:ext>
                  </a:extLst>
                </p14:cNvPr>
                <p14:cNvContentPartPr/>
                <p14:nvPr/>
              </p14:nvContentPartPr>
              <p14:xfrm>
                <a:off x="5577811" y="4704669"/>
                <a:ext cx="325440" cy="264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A4419A5-AEAC-42E0-81D0-C6A0432EB12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68811" y="4696029"/>
                  <a:ext cx="3430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44F9D96-6B3A-4F8A-9865-6F45134D7E39}"/>
                    </a:ext>
                  </a:extLst>
                </p14:cNvPr>
                <p14:cNvContentPartPr/>
                <p14:nvPr/>
              </p14:nvContentPartPr>
              <p14:xfrm>
                <a:off x="5904331" y="4714029"/>
                <a:ext cx="212040" cy="2530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44F9D96-6B3A-4F8A-9865-6F45134D7E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95331" y="4705029"/>
                  <a:ext cx="2296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B60645C-6DFF-464C-B7B3-BEBC136CEAAD}"/>
                    </a:ext>
                  </a:extLst>
                </p14:cNvPr>
                <p14:cNvContentPartPr/>
                <p14:nvPr/>
              </p14:nvContentPartPr>
              <p14:xfrm>
                <a:off x="5994331" y="4638069"/>
                <a:ext cx="435600" cy="2646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B60645C-6DFF-464C-B7B3-BEBC136CEAA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85691" y="4629069"/>
                  <a:ext cx="453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692F67D-EB85-4124-A5ED-7EB3575DCBAE}"/>
                    </a:ext>
                  </a:extLst>
                </p14:cNvPr>
                <p14:cNvContentPartPr/>
                <p14:nvPr/>
              </p14:nvContentPartPr>
              <p14:xfrm>
                <a:off x="6452611" y="4535469"/>
                <a:ext cx="295560" cy="309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692F67D-EB85-4124-A5ED-7EB3575DCBA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43971" y="4526829"/>
                  <a:ext cx="313200" cy="32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490E539-20C4-4B0A-AF47-42A72DF9EB98}"/>
              </a:ext>
            </a:extLst>
          </p:cNvPr>
          <p:cNvGrpSpPr/>
          <p:nvPr/>
        </p:nvGrpSpPr>
        <p:grpSpPr>
          <a:xfrm>
            <a:off x="1740211" y="4795749"/>
            <a:ext cx="1011960" cy="414360"/>
            <a:chOff x="1740211" y="4795749"/>
            <a:chExt cx="101196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64D1F8C-9D49-409A-AC17-3278A8D153B2}"/>
                    </a:ext>
                  </a:extLst>
                </p14:cNvPr>
                <p14:cNvContentPartPr/>
                <p14:nvPr/>
              </p14:nvContentPartPr>
              <p14:xfrm>
                <a:off x="1740211" y="4949109"/>
                <a:ext cx="317880" cy="261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64D1F8C-9D49-409A-AC17-3278A8D153B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31571" y="4940469"/>
                  <a:ext cx="335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F60B210-B3C9-42CD-9E8B-48D0EE9E77DE}"/>
                    </a:ext>
                  </a:extLst>
                </p14:cNvPr>
                <p14:cNvContentPartPr/>
                <p14:nvPr/>
              </p14:nvContentPartPr>
              <p14:xfrm>
                <a:off x="2036491" y="4957749"/>
                <a:ext cx="146880" cy="151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F60B210-B3C9-42CD-9E8B-48D0EE9E77D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027491" y="4949109"/>
                  <a:ext cx="164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EA00BC7-61AC-43F5-9C17-961BB0121E56}"/>
                    </a:ext>
                  </a:extLst>
                </p14:cNvPr>
                <p14:cNvContentPartPr/>
                <p14:nvPr/>
              </p14:nvContentPartPr>
              <p14:xfrm>
                <a:off x="2268691" y="4960269"/>
                <a:ext cx="124200" cy="144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EA00BC7-61AC-43F5-9C17-961BB0121E5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259691" y="4951629"/>
                  <a:ext cx="141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96B0CD-9D5B-4618-9F0D-F1F7BD78FFA1}"/>
                    </a:ext>
                  </a:extLst>
                </p14:cNvPr>
                <p14:cNvContentPartPr/>
                <p14:nvPr/>
              </p14:nvContentPartPr>
              <p14:xfrm>
                <a:off x="2379571" y="4795749"/>
                <a:ext cx="372600" cy="192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96B0CD-9D5B-4618-9F0D-F1F7BD78FFA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370571" y="4786749"/>
                  <a:ext cx="3902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A31899B-E40A-4194-86F9-3268DEDE51EA}"/>
                    </a:ext>
                  </a:extLst>
                </p14:cNvPr>
                <p14:cNvContentPartPr/>
                <p14:nvPr/>
              </p14:nvContentPartPr>
              <p14:xfrm>
                <a:off x="2429611" y="4966749"/>
                <a:ext cx="131760" cy="157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A31899B-E40A-4194-86F9-3268DEDE51E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20611" y="4958109"/>
                  <a:ext cx="1494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196FEEE-5A57-4DDE-BF29-547B5ADB4D5E}"/>
                  </a:ext>
                </a:extLst>
              </p14:cNvPr>
              <p14:cNvContentPartPr/>
              <p14:nvPr/>
            </p14:nvContentPartPr>
            <p14:xfrm>
              <a:off x="3319531" y="4993389"/>
              <a:ext cx="376920" cy="101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196FEEE-5A57-4DDE-BF29-547B5ADB4D5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10891" y="4984749"/>
                <a:ext cx="39456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293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Preparation, development, outcomes, and application versatility of carbon  fiber-based polymer composites: a review | SpringerLink">
            <a:extLst>
              <a:ext uri="{FF2B5EF4-FFF2-40B4-BE49-F238E27FC236}">
                <a16:creationId xmlns:a16="http://schemas.microsoft.com/office/drawing/2014/main" id="{0A4DCD17-909A-40CC-BDD5-B107A7761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77012" y="480059"/>
            <a:ext cx="11071521" cy="58978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378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6146" name="Picture 2" descr="Schematic representation of chemical structure of lignin, cellulose,... |  Download Scientific Diagram"/>
          <p:cNvPicPr>
            <a:picLocks noChangeAspect="1" noChangeArrowheads="1"/>
          </p:cNvPicPr>
          <p:nvPr/>
        </p:nvPicPr>
        <p:blipFill>
          <a:blip r:embed="rId3"/>
          <a:srcRect l="61409" t="45224" b="30672"/>
          <a:stretch>
            <a:fillRect/>
          </a:stretch>
        </p:blipFill>
        <p:spPr bwMode="auto">
          <a:xfrm>
            <a:off x="1031966" y="3461659"/>
            <a:ext cx="2948942" cy="1841861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4537165" y="4247494"/>
            <a:ext cx="23539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://www.researchgate.net/figure/Schematic-representation-of-chemical-structure-of-lignin-cellulose-PAN-and-mesophase_fig4_302483625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" y="1410788"/>
            <a:ext cx="768096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Structure: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Consists of sheets of carbon arranged in a regular pattern </a:t>
            </a:r>
            <a:r>
              <a:rPr lang="en-US" sz="2000" b="1" dirty="0">
                <a:solidFill>
                  <a:srgbClr val="C42ABD"/>
                </a:solidFill>
              </a:rPr>
              <a:t>like graphite</a:t>
            </a:r>
          </a:p>
          <a:p>
            <a:r>
              <a:rPr lang="en-US" sz="2000" b="1" dirty="0">
                <a:solidFill>
                  <a:srgbClr val="C42ABD"/>
                </a:solidFill>
              </a:rPr>
              <a:t>  </a:t>
            </a:r>
            <a:r>
              <a:rPr lang="en-US" sz="2000" dirty="0"/>
              <a:t>but the sheets interlock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In </a:t>
            </a:r>
            <a:r>
              <a:rPr lang="en-US" sz="2000" b="1" dirty="0" err="1">
                <a:solidFill>
                  <a:srgbClr val="C42ABD"/>
                </a:solidFill>
              </a:rPr>
              <a:t>turbostratic</a:t>
            </a:r>
            <a:r>
              <a:rPr lang="en-US" sz="2000" b="1" dirty="0">
                <a:solidFill>
                  <a:srgbClr val="C42ABD"/>
                </a:solidFill>
              </a:rPr>
              <a:t> carbon </a:t>
            </a:r>
            <a:r>
              <a:rPr lang="en-US" sz="2000" b="1" dirty="0" err="1">
                <a:solidFill>
                  <a:srgbClr val="C42ABD"/>
                </a:solidFill>
              </a:rPr>
              <a:t>fibre</a:t>
            </a:r>
            <a:r>
              <a:rPr lang="en-US" sz="2000" b="1" dirty="0">
                <a:solidFill>
                  <a:srgbClr val="C42ABD"/>
                </a:solidFill>
              </a:rPr>
              <a:t> </a:t>
            </a:r>
            <a:r>
              <a:rPr lang="en-US" sz="2000" dirty="0"/>
              <a:t>the sheets of carbon </a:t>
            </a:r>
            <a:r>
              <a:rPr lang="en-US" sz="2000" dirty="0" err="1"/>
              <a:t>fibre</a:t>
            </a:r>
            <a:r>
              <a:rPr lang="en-US" sz="2000" dirty="0"/>
              <a:t> are haphazardly</a:t>
            </a:r>
          </a:p>
          <a:p>
            <a:r>
              <a:rPr lang="en-US" sz="2000" dirty="0"/>
              <a:t>   folded or crumpled </a:t>
            </a:r>
            <a:r>
              <a:rPr lang="en-US" dirty="0"/>
              <a:t>together</a:t>
            </a:r>
            <a:endParaRPr lang="en-GB" dirty="0"/>
          </a:p>
        </p:txBody>
      </p:sp>
      <p:pic>
        <p:nvPicPr>
          <p:cNvPr id="4100" name="Picture 4" descr="Lignin-based carbon fiber: a current overview">
            <a:extLst>
              <a:ext uri="{FF2B5EF4-FFF2-40B4-BE49-F238E27FC236}">
                <a16:creationId xmlns:a16="http://schemas.microsoft.com/office/drawing/2014/main" id="{4799102F-B311-444C-B3D9-F5EB9569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70" y="5584659"/>
            <a:ext cx="39528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arbon fiber">
            <a:extLst>
              <a:ext uri="{FF2B5EF4-FFF2-40B4-BE49-F238E27FC236}">
                <a16:creationId xmlns:a16="http://schemas.microsoft.com/office/drawing/2014/main" id="{6B162ED3-408E-4B08-9F03-0759370DB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655" y="2779307"/>
            <a:ext cx="4892621" cy="338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37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7"/>
          <p:cNvSpPr>
            <a:spLocks noGrp="1"/>
          </p:cNvSpPr>
          <p:nvPr>
            <p:ph idx="1"/>
          </p:nvPr>
        </p:nvSpPr>
        <p:spPr>
          <a:xfrm>
            <a:off x="838200" y="1420813"/>
            <a:ext cx="7215188" cy="475615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Properties :</a:t>
            </a:r>
          </a:p>
          <a:p>
            <a:pPr>
              <a:buFont typeface="Arial" charset="0"/>
              <a:buNone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/>
              <a:t>High strength to weight ratio</a:t>
            </a:r>
          </a:p>
          <a:p>
            <a:r>
              <a:rPr lang="en-US" sz="2400" dirty="0"/>
              <a:t>Corrosion resistant and chemically stable</a:t>
            </a:r>
          </a:p>
          <a:p>
            <a:r>
              <a:rPr lang="en-US" sz="2400" dirty="0"/>
              <a:t>Good Tensile Strength</a:t>
            </a:r>
          </a:p>
          <a:p>
            <a:r>
              <a:rPr lang="en-US" sz="2400" dirty="0"/>
              <a:t>Non</a:t>
            </a:r>
            <a:r>
              <a:rPr lang="en-US" sz="2400" b="1" dirty="0"/>
              <a:t> </a:t>
            </a:r>
            <a:r>
              <a:rPr lang="en-US" sz="2400" dirty="0"/>
              <a:t>Poisonous, Biologically Inert</a:t>
            </a:r>
          </a:p>
          <a:p>
            <a:r>
              <a:rPr lang="en-US" sz="2400" dirty="0"/>
              <a:t>Low Coefficient of Thermal Expansion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153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25463" y="1443038"/>
            <a:ext cx="557053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: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Aerospace, road and marine transport, sporting</a:t>
            </a:r>
          </a:p>
          <a:p>
            <a:pPr>
              <a:defRPr/>
            </a:pPr>
            <a:r>
              <a:rPr lang="en-US" sz="2400" dirty="0"/>
              <a:t> </a:t>
            </a:r>
            <a:r>
              <a:rPr lang="en-US" sz="2400" dirty="0">
                <a:latin typeface="+mn-lt"/>
              </a:rPr>
              <a:t> goods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Medical applications in prostheses, surgery and x-ray equipment, implants, tendon/ligament repair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Automobile hoods, novel tooling, casings and bases for electronic equipments, EMI and RF shielding, brushes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Audio equipment, loudspeakers for Hi-fi equipment, pickup arms, robot arms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14" name="Picture 2" descr="https://media.springernature.com/lw685/springer-static/image/art%3A10.1007%2Fs42114-018-0072-z/MediaObjects/42114_2018_72_Figa_HTML.png">
            <a:extLst>
              <a:ext uri="{FF2B5EF4-FFF2-40B4-BE49-F238E27FC236}">
                <a16:creationId xmlns:a16="http://schemas.microsoft.com/office/drawing/2014/main" id="{E9D2FD83-1B8D-4874-AC5C-C4DA64BB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2312" y="2293175"/>
            <a:ext cx="5986193" cy="4107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52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525463" y="1443038"/>
            <a:ext cx="76257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Disadvantages:</a:t>
            </a:r>
          </a:p>
          <a:p>
            <a:pPr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Process of producing Carbon </a:t>
            </a:r>
            <a:r>
              <a:rPr lang="en-US" sz="2400" dirty="0" err="1">
                <a:latin typeface="+mn-lt"/>
              </a:rPr>
              <a:t>fibre</a:t>
            </a:r>
            <a:r>
              <a:rPr lang="en-US" sz="2400" dirty="0">
                <a:latin typeface="+mn-lt"/>
              </a:rPr>
              <a:t> is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expensive </a:t>
            </a:r>
            <a:r>
              <a:rPr lang="en-US" sz="2400" dirty="0">
                <a:latin typeface="+mn-lt"/>
              </a:rPr>
              <a:t>due to</a:t>
            </a:r>
          </a:p>
          <a:p>
            <a:pPr>
              <a:defRPr/>
            </a:pPr>
            <a:r>
              <a:rPr lang="en-US" sz="2400" dirty="0"/>
              <a:t>  </a:t>
            </a:r>
            <a:r>
              <a:rPr lang="en-US" sz="2400" dirty="0">
                <a:latin typeface="+mn-lt"/>
              </a:rPr>
              <a:t> large energy expenditure</a:t>
            </a:r>
          </a:p>
          <a:p>
            <a:pPr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>
                <a:solidFill>
                  <a:srgbClr val="C42ABD"/>
                </a:solidFill>
              </a:rPr>
              <a:t>V</a:t>
            </a:r>
            <a:r>
              <a:rPr lang="en-US" sz="2400" b="1">
                <a:solidFill>
                  <a:srgbClr val="C42ABD"/>
                </a:solidFill>
                <a:latin typeface="+mn-lt"/>
              </a:rPr>
              <a:t>olatile byproducts </a:t>
            </a:r>
            <a:r>
              <a:rPr lang="en-US" sz="2400" dirty="0">
                <a:latin typeface="+mn-lt"/>
              </a:rPr>
              <a:t>are formed which include HCN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83993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0446" y="1378132"/>
            <a:ext cx="7876903" cy="4983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F0000"/>
                </a:solidFill>
              </a:rPr>
              <a:t>Carbon </a:t>
            </a:r>
            <a:r>
              <a:rPr lang="en-US" sz="2400" b="1" dirty="0" err="1">
                <a:solidFill>
                  <a:srgbClr val="FF0000"/>
                </a:solidFill>
              </a:rPr>
              <a:t>fibre</a:t>
            </a:r>
            <a:r>
              <a:rPr lang="en-US" sz="2400" b="1" dirty="0">
                <a:solidFill>
                  <a:srgbClr val="FF0000"/>
                </a:solidFill>
              </a:rPr>
              <a:t> reinforced polymer(CFRP)</a:t>
            </a:r>
          </a:p>
          <a:p>
            <a:pPr>
              <a:buNone/>
            </a:pPr>
            <a:r>
              <a:rPr lang="en-US" sz="2400" dirty="0"/>
              <a:t> The composite is made by reinforcing </a:t>
            </a:r>
            <a:r>
              <a:rPr lang="en-US" sz="2400" b="1" dirty="0">
                <a:solidFill>
                  <a:srgbClr val="C42ABD"/>
                </a:solidFill>
              </a:rPr>
              <a:t>carbon </a:t>
            </a:r>
            <a:r>
              <a:rPr lang="en-US" sz="2400" b="1" dirty="0" err="1">
                <a:solidFill>
                  <a:srgbClr val="C42ABD"/>
                </a:solidFill>
              </a:rPr>
              <a:t>fibre</a:t>
            </a:r>
            <a:r>
              <a:rPr lang="en-US" sz="2400" b="1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with </a:t>
            </a:r>
            <a:r>
              <a:rPr lang="en-US" sz="2400" b="1" dirty="0">
                <a:solidFill>
                  <a:srgbClr val="C42ABD"/>
                </a:solidFill>
              </a:rPr>
              <a:t>epoxy </a:t>
            </a:r>
            <a:r>
              <a:rPr lang="en-US" sz="2400" b="1">
                <a:solidFill>
                  <a:srgbClr val="C42ABD"/>
                </a:solidFill>
              </a:rPr>
              <a:t>resin matrix</a:t>
            </a:r>
          </a:p>
          <a:p>
            <a:pPr>
              <a:buNone/>
            </a:pPr>
            <a:endParaRPr lang="en-US" sz="2400" b="1" dirty="0">
              <a:solidFill>
                <a:srgbClr val="C42ABD"/>
              </a:solidFill>
            </a:endParaRPr>
          </a:p>
          <a:p>
            <a:pPr>
              <a:buNone/>
            </a:pPr>
            <a:r>
              <a:rPr lang="en-US" sz="2400" b="1" dirty="0"/>
              <a:t>Properties:</a:t>
            </a:r>
          </a:p>
          <a:p>
            <a:r>
              <a:rPr lang="en-US" sz="2400" dirty="0"/>
              <a:t>light weight</a:t>
            </a:r>
          </a:p>
          <a:p>
            <a:r>
              <a:rPr lang="en-US" sz="2400" dirty="0"/>
              <a:t> high strength to weight ratio</a:t>
            </a:r>
          </a:p>
          <a:p>
            <a:r>
              <a:rPr lang="en-US" sz="2400" dirty="0"/>
              <a:t>low coefficient of thermal expansion</a:t>
            </a:r>
          </a:p>
          <a:p>
            <a:r>
              <a:rPr lang="en-US" sz="2400" dirty="0"/>
              <a:t>high electrical conductivity</a:t>
            </a:r>
          </a:p>
        </p:txBody>
      </p:sp>
    </p:spTree>
    <p:extLst>
      <p:ext uri="{BB962C8B-B14F-4D97-AF65-F5344CB8AC3E}">
        <p14:creationId xmlns:p14="http://schemas.microsoft.com/office/powerpoint/2010/main" val="2699929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20A7DEA-950C-4954-B3B7-2672370FABF4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AEBD28-7BCD-4BFF-8D86-9C5F49398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365274" cy="4131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sz="3200" b="1" i="1" dirty="0"/>
              <a:t>Class content:</a:t>
            </a:r>
          </a:p>
          <a:p>
            <a:pPr marL="0" indent="0">
              <a:buNone/>
            </a:pPr>
            <a:endParaRPr lang="en-IN" b="1" dirty="0"/>
          </a:p>
          <a:p>
            <a:pPr algn="just"/>
            <a:r>
              <a:rPr lang="en-US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Conducting polymers</a:t>
            </a:r>
          </a:p>
          <a:p>
            <a:pPr lvl="1" algn="just"/>
            <a:r>
              <a:rPr lang="en-US" sz="2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Introduction</a:t>
            </a:r>
          </a:p>
          <a:p>
            <a:pPr lvl="1" algn="just"/>
            <a:r>
              <a:rPr lang="en-US" sz="2800" b="1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Types of doping </a:t>
            </a:r>
          </a:p>
          <a:p>
            <a:pPr lvl="1" algn="just"/>
            <a:r>
              <a:rPr lang="en-US" sz="2800" b="1" i="1" dirty="0">
                <a:latin typeface="Calibri" panose="020F0502020204030204" pitchFamily="34" charset="0"/>
                <a:ea typeface="Times New Roman" panose="02020603050405020304" pitchFamily="18" charset="0"/>
              </a:rPr>
              <a:t>Applications</a:t>
            </a:r>
          </a:p>
          <a:p>
            <a:pPr algn="just">
              <a:buNone/>
            </a:pPr>
            <a:endParaRPr lang="en-US" b="1" i="1" dirty="0"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9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8675" y="1331798"/>
            <a:ext cx="78202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Process:</a:t>
            </a:r>
          </a:p>
          <a:p>
            <a:pPr algn="just"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000" dirty="0"/>
              <a:t>  Isobutylene mixed with isoprene is </a:t>
            </a:r>
            <a:r>
              <a:rPr lang="en-US" sz="2000" b="1" dirty="0">
                <a:solidFill>
                  <a:srgbClr val="C42ABD"/>
                </a:solidFill>
              </a:rPr>
              <a:t>dissolved in CH</a:t>
            </a:r>
            <a:r>
              <a:rPr lang="en-US" sz="2000" b="1" baseline="-25000" dirty="0">
                <a:solidFill>
                  <a:srgbClr val="C42ABD"/>
                </a:solidFill>
              </a:rPr>
              <a:t>3</a:t>
            </a:r>
            <a:r>
              <a:rPr lang="en-US" sz="2000" b="1" dirty="0">
                <a:solidFill>
                  <a:srgbClr val="C42ABD"/>
                </a:solidFill>
              </a:rPr>
              <a:t>Cl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</a:t>
            </a:r>
            <a:r>
              <a:rPr lang="en-US" b="1" dirty="0">
                <a:solidFill>
                  <a:srgbClr val="C42ABD"/>
                </a:solidFill>
              </a:rPr>
              <a:t>Anhydrous </a:t>
            </a:r>
            <a:r>
              <a:rPr lang="en-IN" b="1" dirty="0">
                <a:solidFill>
                  <a:srgbClr val="C42ABD"/>
                </a:solidFill>
              </a:rPr>
              <a:t>AlCl</a:t>
            </a:r>
            <a:r>
              <a:rPr lang="en-IN" b="1" baseline="-25000" dirty="0">
                <a:solidFill>
                  <a:srgbClr val="C42ABD"/>
                </a:solidFill>
              </a:rPr>
              <a:t>3</a:t>
            </a:r>
            <a:r>
              <a:rPr lang="en-US" b="1" dirty="0">
                <a:solidFill>
                  <a:srgbClr val="C42ABD"/>
                </a:solidFill>
              </a:rPr>
              <a:t> </a:t>
            </a:r>
            <a:r>
              <a:rPr lang="en-US" dirty="0"/>
              <a:t>dissolved in CH</a:t>
            </a:r>
            <a:r>
              <a:rPr lang="en-US" baseline="-25000" dirty="0"/>
              <a:t>3</a:t>
            </a:r>
            <a:r>
              <a:rPr lang="en-US" dirty="0"/>
              <a:t>Cl is added and the reaction is carried out at a</a:t>
            </a:r>
          </a:p>
          <a:p>
            <a:pPr algn="just">
              <a:defRPr/>
            </a:pPr>
            <a:r>
              <a:rPr lang="en-US" dirty="0"/>
              <a:t>   low temperature of  </a:t>
            </a:r>
            <a:r>
              <a:rPr lang="en-US" b="1" dirty="0">
                <a:solidFill>
                  <a:srgbClr val="C42ABD"/>
                </a:solidFill>
              </a:rPr>
              <a:t>-95</a:t>
            </a:r>
            <a:r>
              <a:rPr lang="en-US" b="1" baseline="30000" dirty="0">
                <a:solidFill>
                  <a:srgbClr val="C42ABD"/>
                </a:solidFill>
              </a:rPr>
              <a:t>o</a:t>
            </a:r>
            <a:r>
              <a:rPr lang="en-US" b="1" dirty="0">
                <a:solidFill>
                  <a:srgbClr val="C42ABD"/>
                </a:solidFill>
              </a:rPr>
              <a:t>C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/>
              <a:t>  A finely powdered butyl rubber is obtained 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dirty="0"/>
              <a:t>  Isoprene introduces  </a:t>
            </a:r>
            <a:r>
              <a:rPr lang="en-US" b="1" dirty="0" err="1">
                <a:solidFill>
                  <a:srgbClr val="C42ABD"/>
                </a:solidFill>
              </a:rPr>
              <a:t>unsaturation</a:t>
            </a:r>
            <a:r>
              <a:rPr lang="en-US" dirty="0"/>
              <a:t> in the polymer chain and helps in </a:t>
            </a:r>
          </a:p>
          <a:p>
            <a:pPr>
              <a:defRPr/>
            </a:pPr>
            <a:r>
              <a:rPr lang="en-US" dirty="0"/>
              <a:t>    </a:t>
            </a:r>
            <a:r>
              <a:rPr lang="en-US" b="1" dirty="0" err="1">
                <a:solidFill>
                  <a:srgbClr val="C42ABD"/>
                </a:solidFill>
              </a:rPr>
              <a:t>vulcanisation</a:t>
            </a:r>
            <a:endParaRPr lang="en-US" b="1" dirty="0">
              <a:solidFill>
                <a:srgbClr val="C42ABD"/>
              </a:solidFill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  <a:p>
            <a:pPr algn="just">
              <a:buFont typeface="Arial" pitchFamily="34" charset="0"/>
              <a:buChar char="•"/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  The product is mixed with </a:t>
            </a:r>
            <a:r>
              <a:rPr lang="en-US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antioxidants</a:t>
            </a:r>
            <a:r>
              <a:rPr lang="en-US" dirty="0">
                <a:latin typeface="Calibri" pitchFamily="34" charset="0"/>
                <a:cs typeface="Calibri" pitchFamily="34" charset="0"/>
              </a:rPr>
              <a:t> and dried to </a:t>
            </a:r>
            <a:r>
              <a:rPr lang="en-US" b="1" dirty="0">
                <a:solidFill>
                  <a:srgbClr val="C42ABD"/>
                </a:solidFill>
                <a:latin typeface="Calibri" pitchFamily="34" charset="0"/>
                <a:cs typeface="Calibri" pitchFamily="34" charset="0"/>
              </a:rPr>
              <a:t>prevent degradation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3"/>
          <p:cNvSpPr>
            <a:spLocks noGrp="1"/>
          </p:cNvSpPr>
          <p:nvPr>
            <p:ph idx="1"/>
          </p:nvPr>
        </p:nvSpPr>
        <p:spPr>
          <a:xfrm>
            <a:off x="367937" y="1431925"/>
            <a:ext cx="7326086" cy="4745038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Conducting polymers</a:t>
            </a:r>
          </a:p>
          <a:p>
            <a:pPr>
              <a:buFont typeface="Arial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sz="2000" dirty="0"/>
              <a:t>     </a:t>
            </a:r>
            <a:r>
              <a:rPr lang="en-US" sz="2400" dirty="0"/>
              <a:t>Polymers are </a:t>
            </a:r>
            <a:r>
              <a:rPr lang="en-US" sz="2400" b="1" dirty="0">
                <a:solidFill>
                  <a:srgbClr val="C42ABD"/>
                </a:solidFill>
              </a:rPr>
              <a:t>generally insulators </a:t>
            </a:r>
            <a:r>
              <a:rPr lang="en-US" sz="2400" dirty="0"/>
              <a:t>because the organic molecules of which they are composed have </a:t>
            </a:r>
            <a:r>
              <a:rPr lang="en-US" sz="2400" b="1" dirty="0">
                <a:solidFill>
                  <a:srgbClr val="C42ABD"/>
                </a:solidFill>
              </a:rPr>
              <a:t>no free electrons </a:t>
            </a:r>
            <a:r>
              <a:rPr lang="en-US" sz="2400" dirty="0"/>
              <a:t>to carry current</a:t>
            </a:r>
          </a:p>
          <a:p>
            <a:pPr algn="just">
              <a:buNone/>
            </a:pPr>
            <a:endParaRPr lang="en-US" sz="2400" dirty="0"/>
          </a:p>
          <a:p>
            <a:r>
              <a:rPr lang="en-US" sz="2400" dirty="0"/>
              <a:t>An organic polymer with </a:t>
            </a:r>
            <a:r>
              <a:rPr lang="en-US" sz="2400" b="1" dirty="0">
                <a:solidFill>
                  <a:srgbClr val="C42ABD"/>
                </a:solidFill>
              </a:rPr>
              <a:t>highly delocalized pi-electron system</a:t>
            </a:r>
            <a:r>
              <a:rPr lang="en-US" sz="2400" dirty="0"/>
              <a:t>, having electrical conductance of the order of an electrical conductor is called a conducting polymer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   Also known as </a:t>
            </a:r>
            <a:r>
              <a:rPr lang="en-US" sz="2400" b="1" dirty="0">
                <a:solidFill>
                  <a:srgbClr val="C42ABD"/>
                </a:solidFill>
              </a:rPr>
              <a:t>synthetic metals</a:t>
            </a:r>
          </a:p>
          <a:p>
            <a:pPr marL="0" indent="0">
              <a:buNone/>
            </a:pP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435788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5611" y="1381206"/>
            <a:ext cx="7702731" cy="473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Development :</a:t>
            </a:r>
          </a:p>
          <a:p>
            <a:pPr marL="457200" indent="-457200" algn="just"/>
            <a:endParaRPr lang="en-US" b="1" dirty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n-US" sz="2000" b="1" dirty="0"/>
              <a:t>1977 </a:t>
            </a:r>
            <a:r>
              <a:rPr lang="en-US" sz="2000" dirty="0"/>
              <a:t>- </a:t>
            </a:r>
            <a:r>
              <a:rPr lang="en-US" sz="2000" dirty="0" err="1"/>
              <a:t>Heeger</a:t>
            </a:r>
            <a:r>
              <a:rPr lang="en-US" sz="2000" dirty="0"/>
              <a:t>, </a:t>
            </a:r>
            <a:r>
              <a:rPr lang="en-US" sz="2000" dirty="0" err="1"/>
              <a:t>Macdiarmid</a:t>
            </a:r>
            <a:r>
              <a:rPr lang="en-US" sz="2000" dirty="0"/>
              <a:t> &amp; </a:t>
            </a:r>
            <a:r>
              <a:rPr lang="en-US" sz="2000" dirty="0" err="1"/>
              <a:t>Shirakawa</a:t>
            </a:r>
            <a:r>
              <a:rPr lang="en-US" sz="2000" dirty="0"/>
              <a:t> demonstrated conductivity of </a:t>
            </a:r>
            <a:r>
              <a:rPr lang="en-US" sz="2000" dirty="0" err="1"/>
              <a:t>polyacetylene</a:t>
            </a:r>
            <a:r>
              <a:rPr lang="en-US" sz="2000" dirty="0"/>
              <a:t> can be increased 13 times by doping with electron acceptors and donors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dirty="0"/>
              <a:t>Norman et. al - achieved conductance of </a:t>
            </a:r>
            <a:r>
              <a:rPr lang="en-US" sz="2000" dirty="0" err="1"/>
              <a:t>polyacetylene</a:t>
            </a:r>
            <a:r>
              <a:rPr lang="en-US" sz="2000" dirty="0"/>
              <a:t> equal to copper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dirty="0"/>
              <a:t>Doping with less than 10% of chemical species results in dramatic changes in electrical, electronic, magnetic and optical properties of polymers – hence it is a new class of polymers</a:t>
            </a:r>
          </a:p>
          <a:p>
            <a:pPr marL="457200" indent="-457200" algn="just">
              <a:buFont typeface="Arial" charset="0"/>
              <a:buChar char="•"/>
            </a:pPr>
            <a:endParaRPr lang="en-US" sz="2000" dirty="0"/>
          </a:p>
          <a:p>
            <a:pPr marL="457200" indent="-457200" algn="just">
              <a:buFont typeface="Arial" charset="0"/>
              <a:buChar char="•"/>
            </a:pPr>
            <a:r>
              <a:rPr lang="en-US" sz="2000" b="1" dirty="0"/>
              <a:t>2000</a:t>
            </a:r>
            <a:r>
              <a:rPr lang="en-US" sz="2000" b="1" dirty="0">
                <a:solidFill>
                  <a:srgbClr val="0000FF"/>
                </a:solidFill>
                <a:latin typeface="Arial Narrow" pitchFamily="34" charset="0"/>
              </a:rPr>
              <a:t> - </a:t>
            </a:r>
            <a:r>
              <a:rPr lang="en-US" sz="2000" dirty="0" err="1"/>
              <a:t>Heeger</a:t>
            </a:r>
            <a:r>
              <a:rPr lang="en-US" sz="2000" dirty="0"/>
              <a:t>, </a:t>
            </a:r>
            <a:r>
              <a:rPr lang="en-US" sz="2000" dirty="0" err="1"/>
              <a:t>Macdiarmid</a:t>
            </a:r>
            <a:r>
              <a:rPr lang="en-US" sz="2000" dirty="0"/>
              <a:t> &amp; </a:t>
            </a:r>
            <a:r>
              <a:rPr lang="en-US" sz="2000" dirty="0" err="1"/>
              <a:t>Shirakawa</a:t>
            </a:r>
            <a:r>
              <a:rPr lang="en-US" sz="2000" dirty="0"/>
              <a:t> won the Nobel prize for Chemistry</a:t>
            </a:r>
            <a:endParaRPr lang="en-US" sz="2000" b="1" dirty="0">
              <a:solidFill>
                <a:srgbClr val="0000FF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097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6206" y="1332411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Examples of polymers which conduct after doping</a:t>
            </a:r>
          </a:p>
        </p:txBody>
      </p:sp>
      <p:pic>
        <p:nvPicPr>
          <p:cNvPr id="1026" name="Picture 2" descr="Molecular structure of some typical conducting polymers | Download  Scientific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66" y="2024606"/>
            <a:ext cx="5761899" cy="4285023"/>
          </a:xfrm>
          <a:prstGeom prst="rect">
            <a:avLst/>
          </a:prstGeom>
          <a:noFill/>
        </p:spPr>
      </p:pic>
      <p:sp>
        <p:nvSpPr>
          <p:cNvPr id="72" name="Rectangle 71"/>
          <p:cNvSpPr/>
          <p:nvPr/>
        </p:nvSpPr>
        <p:spPr>
          <a:xfrm>
            <a:off x="6300653" y="3354029"/>
            <a:ext cx="20334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://www.researchgate.net/figure/3Molecular-structure-of-some-typical-conducting-polymers_fig2_304023062</a:t>
            </a:r>
          </a:p>
        </p:txBody>
      </p:sp>
    </p:spTree>
    <p:extLst>
      <p:ext uri="{BB962C8B-B14F-4D97-AF65-F5344CB8AC3E}">
        <p14:creationId xmlns:p14="http://schemas.microsoft.com/office/powerpoint/2010/main" val="21246472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0" name="AutoShape 4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582" name="AutoShape 6" descr="The production of epichlorohydrin from glycerol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9" name="Content Placeholder 13"/>
          <p:cNvSpPr>
            <a:spLocks noGrp="1"/>
          </p:cNvSpPr>
          <p:nvPr>
            <p:ph idx="1"/>
          </p:nvPr>
        </p:nvSpPr>
        <p:spPr>
          <a:xfrm>
            <a:off x="485503" y="1523366"/>
            <a:ext cx="7461070" cy="4745038"/>
          </a:xfrm>
        </p:spPr>
        <p:txBody>
          <a:bodyPr>
            <a:normAutofit/>
          </a:bodyPr>
          <a:lstStyle/>
          <a:p>
            <a:r>
              <a:rPr lang="en-US" sz="2400" dirty="0"/>
              <a:t>Conducting polymers conduct electricity due to </a:t>
            </a:r>
            <a:r>
              <a:rPr lang="en-US" sz="2400" b="1" dirty="0">
                <a:solidFill>
                  <a:srgbClr val="C42ABD"/>
                </a:solidFill>
              </a:rPr>
              <a:t>delocalization of π electrons </a:t>
            </a:r>
          </a:p>
          <a:p>
            <a:r>
              <a:rPr lang="en-US" sz="2400" dirty="0"/>
              <a:t>An organic polymer can be converted into conducting polymer if it has :</a:t>
            </a:r>
          </a:p>
          <a:p>
            <a:pPr>
              <a:buFont typeface="Arial" charset="0"/>
              <a:buNone/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42ABD"/>
                </a:solidFill>
              </a:rPr>
              <a:t>linear structure</a:t>
            </a:r>
          </a:p>
          <a:p>
            <a:pPr>
              <a:buFont typeface="Arial" charset="0"/>
              <a:buNone/>
            </a:pPr>
            <a:r>
              <a:rPr lang="en-US" sz="2400" dirty="0"/>
              <a:t>• </a:t>
            </a:r>
            <a:r>
              <a:rPr lang="en-US" sz="2400" b="1" dirty="0">
                <a:solidFill>
                  <a:srgbClr val="C42ABD"/>
                </a:solidFill>
              </a:rPr>
              <a:t>extensive conjugation in its polymeric back bone</a:t>
            </a:r>
          </a:p>
          <a:p>
            <a:pPr algn="just"/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 bwMode="auto">
          <a:xfrm>
            <a:off x="4950369" y="4510722"/>
            <a:ext cx="2540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/>
              <a:t>POLYACETYLENE</a:t>
            </a:r>
          </a:p>
        </p:txBody>
      </p:sp>
      <p:sp>
        <p:nvSpPr>
          <p:cNvPr id="41" name="TextBox 40"/>
          <p:cNvSpPr txBox="1"/>
          <p:nvPr/>
        </p:nvSpPr>
        <p:spPr bwMode="auto">
          <a:xfrm>
            <a:off x="4744585" y="5123284"/>
            <a:ext cx="295751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/>
              <a:t>POLYPHENYLENE</a:t>
            </a:r>
          </a:p>
        </p:txBody>
      </p:sp>
      <p:pic>
        <p:nvPicPr>
          <p:cNvPr id="15362" name="Picture 2" descr="Some Examples for Conducting Polymers. | Download Scientific Diagram"/>
          <p:cNvPicPr>
            <a:picLocks noChangeAspect="1" noChangeArrowheads="1"/>
          </p:cNvPicPr>
          <p:nvPr/>
        </p:nvPicPr>
        <p:blipFill>
          <a:blip r:embed="rId3"/>
          <a:srcRect l="3894" t="40556" r="6561" b="48205"/>
          <a:stretch>
            <a:fillRect/>
          </a:stretch>
        </p:blipFill>
        <p:spPr bwMode="auto">
          <a:xfrm>
            <a:off x="679268" y="4284618"/>
            <a:ext cx="3931920" cy="901337"/>
          </a:xfrm>
          <a:prstGeom prst="rect">
            <a:avLst/>
          </a:prstGeom>
          <a:noFill/>
        </p:spPr>
      </p:pic>
      <p:pic>
        <p:nvPicPr>
          <p:cNvPr id="15366" name="Picture 6" descr="Some Examples for Conducting Polymers. | Download Scientific Diagram"/>
          <p:cNvPicPr>
            <a:picLocks noChangeAspect="1" noChangeArrowheads="1"/>
          </p:cNvPicPr>
          <p:nvPr/>
        </p:nvPicPr>
        <p:blipFill>
          <a:blip r:embed="rId3"/>
          <a:srcRect l="3299" t="1561" r="2991" b="88504"/>
          <a:stretch>
            <a:fillRect/>
          </a:stretch>
        </p:blipFill>
        <p:spPr bwMode="auto">
          <a:xfrm>
            <a:off x="548640" y="5003076"/>
            <a:ext cx="4114800" cy="796834"/>
          </a:xfrm>
          <a:prstGeom prst="rect">
            <a:avLst/>
          </a:prstGeom>
          <a:noFill/>
        </p:spPr>
      </p:pic>
      <p:sp>
        <p:nvSpPr>
          <p:cNvPr id="46" name="Rectangle 45"/>
          <p:cNvSpPr/>
          <p:nvPr/>
        </p:nvSpPr>
        <p:spPr>
          <a:xfrm>
            <a:off x="1153886" y="5835972"/>
            <a:ext cx="30915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://www.researchgate.net/figure/Some-Examples-for-Conducting-Polymers_fig4_269993677</a:t>
            </a:r>
          </a:p>
        </p:txBody>
      </p:sp>
    </p:spTree>
    <p:extLst>
      <p:ext uri="{BB962C8B-B14F-4D97-AF65-F5344CB8AC3E}">
        <p14:creationId xmlns:p14="http://schemas.microsoft.com/office/powerpoint/2010/main" val="2002634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3"/>
          <p:cNvSpPr>
            <a:spLocks noGrp="1"/>
          </p:cNvSpPr>
          <p:nvPr>
            <p:ph idx="1"/>
          </p:nvPr>
        </p:nvSpPr>
        <p:spPr>
          <a:xfrm>
            <a:off x="838199" y="1431925"/>
            <a:ext cx="7195457" cy="507841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These materials in </a:t>
            </a:r>
            <a:r>
              <a:rPr lang="en-US" sz="2400" b="1" dirty="0">
                <a:solidFill>
                  <a:srgbClr val="C42ABD"/>
                </a:solidFill>
              </a:rPr>
              <a:t>pure form </a:t>
            </a:r>
            <a:r>
              <a:rPr lang="en-US" sz="2400" dirty="0"/>
              <a:t>are not conductors but on </a:t>
            </a:r>
            <a:r>
              <a:rPr lang="en-US" sz="2400" b="1" dirty="0">
                <a:solidFill>
                  <a:srgbClr val="C42ABD"/>
                </a:solidFill>
              </a:rPr>
              <a:t>doping</a:t>
            </a:r>
            <a:r>
              <a:rPr lang="en-US" sz="2400" dirty="0"/>
              <a:t> (Introduction of charged chemical species) conduction increases</a:t>
            </a:r>
          </a:p>
          <a:p>
            <a:endParaRPr lang="en-US" sz="2400" dirty="0"/>
          </a:p>
        </p:txBody>
      </p:sp>
      <p:graphicFrame>
        <p:nvGraphicFramePr>
          <p:cNvPr id="24" name="Table 23"/>
          <p:cNvGraphicFramePr>
            <a:graphicFrameLocks noGrp="1"/>
          </p:cNvGraphicFramePr>
          <p:nvPr/>
        </p:nvGraphicFramePr>
        <p:xfrm>
          <a:off x="1300480" y="3084044"/>
          <a:ext cx="4447177" cy="292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4471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Types of Doping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Oxidative doping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Reductive doping 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Proton doping</a:t>
                      </a:r>
                    </a:p>
                    <a:p>
                      <a:pPr algn="ctr"/>
                      <a:endParaRPr lang="en-GB" sz="2400" b="1" dirty="0">
                        <a:solidFill>
                          <a:schemeClr val="accent4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5993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3"/>
          <p:cNvSpPr>
            <a:spLocks noGrp="1"/>
          </p:cNvSpPr>
          <p:nvPr>
            <p:ph idx="1"/>
          </p:nvPr>
        </p:nvSpPr>
        <p:spPr>
          <a:xfrm>
            <a:off x="289559" y="1392737"/>
            <a:ext cx="7195457" cy="5078413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Oxidative doping </a:t>
            </a:r>
            <a:r>
              <a:rPr lang="en-US" sz="2400" dirty="0"/>
              <a:t>(p-doping) </a:t>
            </a:r>
          </a:p>
          <a:p>
            <a:pPr algn="just"/>
            <a:r>
              <a:rPr lang="en-US" sz="2400" dirty="0"/>
              <a:t>In this process, pi-backbone of a polymer is partially oxidized using a </a:t>
            </a:r>
            <a:r>
              <a:rPr lang="en-US" sz="2400" b="1" dirty="0">
                <a:solidFill>
                  <a:srgbClr val="C42ABD"/>
                </a:solidFill>
              </a:rPr>
              <a:t>suitable oxidizing agent </a:t>
            </a:r>
          </a:p>
          <a:p>
            <a:pPr algn="just"/>
            <a:r>
              <a:rPr lang="en-US" sz="2400" dirty="0"/>
              <a:t>This creates </a:t>
            </a:r>
            <a:r>
              <a:rPr lang="en-US" sz="2400" b="1" dirty="0">
                <a:solidFill>
                  <a:srgbClr val="C42ABD"/>
                </a:solidFill>
              </a:rPr>
              <a:t>positively charged sites </a:t>
            </a:r>
            <a:r>
              <a:rPr lang="en-US" sz="2400" dirty="0"/>
              <a:t>on the polymer backbone which are the current carriers for conduction </a:t>
            </a:r>
          </a:p>
          <a:p>
            <a:pPr algn="just"/>
            <a:r>
              <a:rPr lang="en-US" sz="2400" dirty="0"/>
              <a:t>The oxidizing agents used are </a:t>
            </a:r>
            <a:r>
              <a:rPr lang="en-US" sz="2400" b="1" dirty="0">
                <a:solidFill>
                  <a:srgbClr val="C42ABD"/>
                </a:solidFill>
              </a:rPr>
              <a:t>Iodine in CCl</a:t>
            </a:r>
            <a:r>
              <a:rPr lang="en-US" sz="2400" b="1" baseline="-25000" dirty="0">
                <a:solidFill>
                  <a:srgbClr val="C42ABD"/>
                </a:solidFill>
              </a:rPr>
              <a:t>4</a:t>
            </a:r>
            <a:r>
              <a:rPr lang="en-US" sz="2400" b="1" dirty="0">
                <a:solidFill>
                  <a:srgbClr val="C42ABD"/>
                </a:solidFill>
              </a:rPr>
              <a:t>, HBF</a:t>
            </a:r>
            <a:r>
              <a:rPr lang="en-US" sz="2400" b="1" baseline="-25000" dirty="0">
                <a:solidFill>
                  <a:srgbClr val="C42ABD"/>
                </a:solidFill>
              </a:rPr>
              <a:t>4</a:t>
            </a:r>
            <a:r>
              <a:rPr lang="en-US" sz="2400" b="1" dirty="0">
                <a:solidFill>
                  <a:srgbClr val="C42ABD"/>
                </a:solidFill>
              </a:rPr>
              <a:t> </a:t>
            </a:r>
            <a:r>
              <a:rPr lang="en-US" sz="2400" dirty="0"/>
              <a:t>etc.</a:t>
            </a:r>
          </a:p>
        </p:txBody>
      </p:sp>
      <p:pic>
        <p:nvPicPr>
          <p:cNvPr id="14338" name="Picture 2" descr="Conductivity of Polymers"/>
          <p:cNvPicPr>
            <a:picLocks noChangeAspect="1" noChangeArrowheads="1"/>
          </p:cNvPicPr>
          <p:nvPr/>
        </p:nvPicPr>
        <p:blipFill>
          <a:blip r:embed="rId3"/>
          <a:srcRect l="50727" b="17221"/>
          <a:stretch>
            <a:fillRect/>
          </a:stretch>
        </p:blipFill>
        <p:spPr bwMode="auto">
          <a:xfrm>
            <a:off x="1005839" y="4096932"/>
            <a:ext cx="3344093" cy="2332664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4524103" y="4895446"/>
            <a:ext cx="2921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polymerdatabase.com</a:t>
            </a:r>
            <a:r>
              <a:rPr lang="en-GB" sz="1200" dirty="0"/>
              <a:t>/polymer%20physics/Polymer%20Conductivity2.html</a:t>
            </a:r>
          </a:p>
        </p:txBody>
      </p:sp>
    </p:spTree>
    <p:extLst>
      <p:ext uri="{BB962C8B-B14F-4D97-AF65-F5344CB8AC3E}">
        <p14:creationId xmlns:p14="http://schemas.microsoft.com/office/powerpoint/2010/main" val="2373224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3" name="Content Placeholder 7"/>
          <p:cNvSpPr>
            <a:spLocks noGrp="1"/>
          </p:cNvSpPr>
          <p:nvPr>
            <p:ph idx="1"/>
          </p:nvPr>
        </p:nvSpPr>
        <p:spPr>
          <a:xfrm>
            <a:off x="259533" y="1341029"/>
            <a:ext cx="7346950" cy="4106182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Reductive doping </a:t>
            </a:r>
            <a:r>
              <a:rPr lang="en-US" sz="2400" dirty="0"/>
              <a:t>(n-doping) :</a:t>
            </a:r>
          </a:p>
          <a:p>
            <a:pPr>
              <a:lnSpc>
                <a:spcPct val="110000"/>
              </a:lnSpc>
            </a:pPr>
            <a:r>
              <a:rPr lang="en-US" sz="2400" dirty="0"/>
              <a:t> In this process, pi-backbone of a polymer is partially reduced using a </a:t>
            </a:r>
            <a:r>
              <a:rPr lang="en-US" sz="2400" b="1" dirty="0">
                <a:solidFill>
                  <a:srgbClr val="C42ABD"/>
                </a:solidFill>
              </a:rPr>
              <a:t>suitable reducing agent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creates </a:t>
            </a:r>
            <a:r>
              <a:rPr lang="en-US" sz="2400" b="1" dirty="0">
                <a:solidFill>
                  <a:srgbClr val="C42ABD"/>
                </a:solidFill>
              </a:rPr>
              <a:t>negatively charged sites </a:t>
            </a:r>
            <a:r>
              <a:rPr lang="en-US" sz="2400" dirty="0"/>
              <a:t>on the polymer backbone which are the current carriers for conduction </a:t>
            </a:r>
          </a:p>
          <a:p>
            <a:pPr>
              <a:lnSpc>
                <a:spcPct val="160000"/>
              </a:lnSpc>
            </a:pPr>
            <a:r>
              <a:rPr lang="en-US" sz="2400" dirty="0"/>
              <a:t>The reducing agent used is </a:t>
            </a:r>
            <a:r>
              <a:rPr lang="en-US" sz="2400" b="1" dirty="0">
                <a:solidFill>
                  <a:srgbClr val="C42ABD"/>
                </a:solidFill>
              </a:rPr>
              <a:t>sodium </a:t>
            </a:r>
            <a:r>
              <a:rPr lang="en-US" sz="2400" b="1" dirty="0" err="1">
                <a:solidFill>
                  <a:srgbClr val="C42ABD"/>
                </a:solidFill>
              </a:rPr>
              <a:t>naphthalide</a:t>
            </a:r>
            <a:r>
              <a:rPr lang="en-US" sz="2400" b="1" dirty="0">
                <a:solidFill>
                  <a:srgbClr val="C42ABD"/>
                </a:solidFill>
              </a:rPr>
              <a:t> in THF</a:t>
            </a:r>
          </a:p>
          <a:p>
            <a:endParaRPr lang="en-US" dirty="0"/>
          </a:p>
        </p:txBody>
      </p:sp>
      <p:pic>
        <p:nvPicPr>
          <p:cNvPr id="12290" name="Picture 2" descr="Conductivity of Polymers"/>
          <p:cNvPicPr>
            <a:picLocks noChangeAspect="1" noChangeArrowheads="1"/>
          </p:cNvPicPr>
          <p:nvPr/>
        </p:nvPicPr>
        <p:blipFill>
          <a:blip r:embed="rId3"/>
          <a:srcRect r="50482" b="14902"/>
          <a:stretch>
            <a:fillRect/>
          </a:stretch>
        </p:blipFill>
        <p:spPr bwMode="auto">
          <a:xfrm>
            <a:off x="755745" y="4188369"/>
            <a:ext cx="3502746" cy="2499331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524103" y="4895446"/>
            <a:ext cx="2921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</a:t>
            </a:r>
            <a:r>
              <a:rPr lang="en-GB" sz="1200" dirty="0" err="1"/>
              <a:t>polymerdatabase.com</a:t>
            </a:r>
            <a:r>
              <a:rPr lang="en-GB" sz="1200" dirty="0"/>
              <a:t>/polymer%20physics/Polymer%20Conductivity2.html</a:t>
            </a:r>
          </a:p>
        </p:txBody>
      </p:sp>
    </p:spTree>
    <p:extLst>
      <p:ext uri="{BB962C8B-B14F-4D97-AF65-F5344CB8AC3E}">
        <p14:creationId xmlns:p14="http://schemas.microsoft.com/office/powerpoint/2010/main" val="41238488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525462" y="1254125"/>
            <a:ext cx="74951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2400" b="1" dirty="0" err="1">
                <a:latin typeface="+mn-lt"/>
              </a:rPr>
              <a:t>Protonic</a:t>
            </a:r>
            <a:r>
              <a:rPr lang="en-US" sz="2400" b="1" dirty="0">
                <a:latin typeface="+mn-lt"/>
              </a:rPr>
              <a:t> acid doping </a:t>
            </a:r>
            <a:r>
              <a:rPr lang="en-US" sz="2400" b="1" dirty="0"/>
              <a:t>:</a:t>
            </a: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In this technique, current carrying charged species (+ve and –ve) are created by using a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protonic acid </a:t>
            </a:r>
            <a:r>
              <a:rPr lang="en-US" sz="2400" dirty="0">
                <a:latin typeface="+mn-lt"/>
              </a:rPr>
              <a:t>as </a:t>
            </a:r>
            <a:r>
              <a:rPr lang="en-US" sz="2400" dirty="0" err="1">
                <a:latin typeface="+mn-lt"/>
              </a:rPr>
              <a:t>dopant</a:t>
            </a: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Doping of polyaniline </a:t>
            </a:r>
            <a:r>
              <a:rPr lang="en-US" sz="2400" dirty="0">
                <a:latin typeface="+mn-lt"/>
              </a:rPr>
              <a:t>is a typical example of this type of doping 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In polyaniline, current carrying charged species (+ve and –ve) are created by 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protonation of </a:t>
            </a:r>
            <a:r>
              <a:rPr lang="en-US" sz="2400" b="1" dirty="0" err="1">
                <a:solidFill>
                  <a:srgbClr val="C42ABD"/>
                </a:solidFill>
                <a:latin typeface="+mn-lt"/>
              </a:rPr>
              <a:t>imine</a:t>
            </a:r>
            <a:r>
              <a:rPr lang="en-US" sz="2400" b="1" dirty="0">
                <a:solidFill>
                  <a:srgbClr val="C42ABD"/>
                </a:solidFill>
                <a:latin typeface="+mn-lt"/>
              </a:rPr>
              <a:t> nitrogen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b="1" dirty="0">
              <a:latin typeface="+mn-lt"/>
            </a:endParaRPr>
          </a:p>
          <a:p>
            <a:pPr algn="just"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/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>
              <a:defRPr/>
            </a:pP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49489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172" name="Picture 4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b="82445"/>
          <a:stretch>
            <a:fillRect/>
          </a:stretch>
        </p:blipFill>
        <p:spPr bwMode="auto">
          <a:xfrm>
            <a:off x="1004661" y="1776549"/>
            <a:ext cx="4238625" cy="836023"/>
          </a:xfrm>
          <a:prstGeom prst="rect">
            <a:avLst/>
          </a:prstGeom>
          <a:noFill/>
        </p:spPr>
      </p:pic>
      <p:cxnSp>
        <p:nvCxnSpPr>
          <p:cNvPr id="22" name="Straight Arrow Connector 21"/>
          <p:cNvCxnSpPr/>
          <p:nvPr/>
        </p:nvCxnSpPr>
        <p:spPr>
          <a:xfrm rot="5400000">
            <a:off x="2717074" y="3030583"/>
            <a:ext cx="57476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95898" y="2743200"/>
            <a:ext cx="229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Partial oxidation</a:t>
            </a:r>
          </a:p>
          <a:p>
            <a:r>
              <a:rPr lang="en-US" dirty="0"/>
              <a:t>NH</a:t>
            </a:r>
            <a:r>
              <a:rPr lang="en-US" baseline="-25000" dirty="0"/>
              <a:t>4</a:t>
            </a:r>
            <a:r>
              <a:rPr lang="en-US" dirty="0"/>
              <a:t>S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8</a:t>
            </a:r>
            <a:endParaRPr lang="en-GB" baseline="-25000" dirty="0"/>
          </a:p>
        </p:txBody>
      </p:sp>
      <p:pic>
        <p:nvPicPr>
          <p:cNvPr id="7174" name="Picture 6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t="46903" b="29783"/>
          <a:stretch>
            <a:fillRect/>
          </a:stretch>
        </p:blipFill>
        <p:spPr bwMode="auto">
          <a:xfrm>
            <a:off x="965472" y="3357155"/>
            <a:ext cx="4238625" cy="1110342"/>
          </a:xfrm>
          <a:prstGeom prst="rect">
            <a:avLst/>
          </a:prstGeom>
          <a:noFill/>
        </p:spPr>
      </p:pic>
      <p:pic>
        <p:nvPicPr>
          <p:cNvPr id="7176" name="Picture 8" descr="Polyaniline (PANI),semi-flexible rod polymer,leucoemeraldine,emeraldine,  ऑर्गेनिक पॉलिमर, कार्बनिक पॉलीमर - Nomisma Healthcare, Vadodara | ID:  21303398497"/>
          <p:cNvPicPr>
            <a:picLocks noChangeAspect="1" noChangeArrowheads="1"/>
          </p:cNvPicPr>
          <p:nvPr/>
        </p:nvPicPr>
        <p:blipFill>
          <a:blip r:embed="rId3"/>
          <a:srcRect t="75429" b="2903"/>
          <a:stretch>
            <a:fillRect/>
          </a:stretch>
        </p:blipFill>
        <p:spPr bwMode="auto">
          <a:xfrm>
            <a:off x="1030786" y="4937760"/>
            <a:ext cx="4238625" cy="1031966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/>
          <p:nvPr/>
        </p:nvCxnSpPr>
        <p:spPr>
          <a:xfrm rot="5400000">
            <a:off x="2725783" y="4606835"/>
            <a:ext cx="574766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30732" y="4332514"/>
            <a:ext cx="229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Protonation</a:t>
            </a:r>
            <a:endParaRPr lang="en-US" dirty="0"/>
          </a:p>
          <a:p>
            <a:r>
              <a:rPr lang="en-US" dirty="0" err="1"/>
              <a:t>HCl</a:t>
            </a:r>
            <a:r>
              <a:rPr lang="en-US" dirty="0"/>
              <a:t> (1M)</a:t>
            </a:r>
            <a:endParaRPr lang="en-GB" baseline="-25000" dirty="0"/>
          </a:p>
        </p:txBody>
      </p:sp>
      <p:sp>
        <p:nvSpPr>
          <p:cNvPr id="28" name="Rectangle 27"/>
          <p:cNvSpPr/>
          <p:nvPr/>
        </p:nvSpPr>
        <p:spPr>
          <a:xfrm>
            <a:off x="5360126" y="3398409"/>
            <a:ext cx="2934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Source:https</a:t>
            </a:r>
            <a:r>
              <a:rPr lang="en-GB" sz="1200" dirty="0"/>
              <a:t>://www.indiamart.com/proddetail/polyaniline-pani-semi-flexible-rod-polymer-leucoemeraldine-emeraldine-21303398497.html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09853" y="5564777"/>
            <a:ext cx="4441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err="1"/>
              <a:t>Cl</a:t>
            </a:r>
            <a:r>
              <a:rPr lang="en-GB" b="1" baseline="30000" dirty="0"/>
              <a:t>-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19900" y="5577841"/>
            <a:ext cx="4093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 err="1"/>
              <a:t>Cl</a:t>
            </a:r>
            <a:r>
              <a:rPr lang="en-GB" b="1" baseline="30000" dirty="0"/>
              <a:t>-</a:t>
            </a:r>
          </a:p>
        </p:txBody>
      </p:sp>
      <p:pic>
        <p:nvPicPr>
          <p:cNvPr id="1026" name="Picture 2" descr="Polyaniline ES Powder, ऑर्गेनिक पॉलिमर, कार्बनिक पॉलीमर - Consipol, Pune |  ID: 20817150697">
            <a:extLst>
              <a:ext uri="{FF2B5EF4-FFF2-40B4-BE49-F238E27FC236}">
                <a16:creationId xmlns:a16="http://schemas.microsoft.com/office/drawing/2014/main" id="{CF43CA1B-F354-43BC-A60E-D471611D4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1744" y="3813907"/>
            <a:ext cx="3589293" cy="300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ductive Polyaniline at Rs 1/piece | Singhbhum | Jamshedpur| ID:  14123954330">
            <a:extLst>
              <a:ext uri="{FF2B5EF4-FFF2-40B4-BE49-F238E27FC236}">
                <a16:creationId xmlns:a16="http://schemas.microsoft.com/office/drawing/2014/main" id="{A4CB73A9-023B-44A5-8B82-9A42A5CCC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2" y="1427864"/>
            <a:ext cx="3233966" cy="16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6426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598" y="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81000" y="1306286"/>
            <a:ext cx="7809411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457200"/>
            <a:r>
              <a:rPr lang="en-US" sz="2400" b="1" u="sng" dirty="0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Applications :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    As electrode material for commercial rechargeable </a:t>
            </a:r>
          </a:p>
          <a:p>
            <a:pPr defTabSz="457200"/>
            <a:r>
              <a:rPr lang="en-US" sz="2400" dirty="0">
                <a:latin typeface="Calibri" pitchFamily="34" charset="0"/>
                <a:cs typeface="Calibri" pitchFamily="34" charset="0"/>
              </a:rPr>
              <a:t>       batteries, for higher power to weight ratio 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As conductive tracks on printed circuit boards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	As sensors-humidity sensor, gas sensor, radiation sensor, 	biosensor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	In </a:t>
            </a:r>
            <a:r>
              <a:rPr lang="en-US" sz="2400" dirty="0" err="1">
                <a:latin typeface="Calibri" pitchFamily="34" charset="0"/>
                <a:cs typeface="Calibri" pitchFamily="34" charset="0"/>
              </a:rPr>
              <a:t>electrochromic</a:t>
            </a:r>
            <a:r>
              <a:rPr lang="en-US" sz="2400" dirty="0">
                <a:latin typeface="Calibri" pitchFamily="34" charset="0"/>
                <a:cs typeface="Calibri" pitchFamily="34" charset="0"/>
              </a:rPr>
              <a:t> display windows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In information storage devices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As film membranes for gas separations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	In light emitting diodes </a:t>
            </a:r>
          </a:p>
          <a:p>
            <a:pPr defTabSz="457200">
              <a:buFont typeface="Arial" pitchFamily="34" charset="0"/>
              <a:buChar char="•"/>
            </a:pPr>
            <a:r>
              <a:rPr lang="en-US" sz="2400" dirty="0"/>
              <a:t>     Important materials in microelectronics applications,</a:t>
            </a:r>
          </a:p>
          <a:p>
            <a:pPr defTabSz="457200"/>
            <a:r>
              <a:rPr lang="en-US" sz="2400" dirty="0"/>
              <a:t>      </a:t>
            </a:r>
            <a:r>
              <a:rPr lang="en-US" sz="2400" dirty="0" err="1"/>
              <a:t>electrocatalysis</a:t>
            </a:r>
            <a:r>
              <a:rPr lang="en-US" sz="2400" dirty="0"/>
              <a:t>, fuel cell electrodes, reinforced</a:t>
            </a:r>
          </a:p>
          <a:p>
            <a:pPr defTabSz="457200"/>
            <a:r>
              <a:rPr lang="en-US" sz="2400" dirty="0"/>
              <a:t>      composites etc.</a:t>
            </a:r>
            <a:endParaRPr lang="en-US" sz="2400" dirty="0">
              <a:latin typeface="Calibri" pitchFamily="34" charset="0"/>
              <a:cs typeface="Calibri" pitchFamily="34" charset="0"/>
            </a:endParaRPr>
          </a:p>
          <a:p>
            <a:pPr defTabSz="457200">
              <a:buFontTx/>
              <a:buChar char="•"/>
            </a:pPr>
            <a:endParaRPr lang="en-US" sz="24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 descr="Polyaniline nanosheet|Flanges| - AliExpress">
            <a:extLst>
              <a:ext uri="{FF2B5EF4-FFF2-40B4-BE49-F238E27FC236}">
                <a16:creationId xmlns:a16="http://schemas.microsoft.com/office/drawing/2014/main" id="{65EEC4E9-3A6A-49B9-A9F5-35B93237A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t="10293" r="5434" b="14041"/>
          <a:stretch/>
        </p:blipFill>
        <p:spPr bwMode="auto">
          <a:xfrm>
            <a:off x="7845749" y="553563"/>
            <a:ext cx="3369931" cy="215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8. Various applications of conducting polymers. | Download Scientific  Diagram">
            <a:extLst>
              <a:ext uri="{FF2B5EF4-FFF2-40B4-BE49-F238E27FC236}">
                <a16:creationId xmlns:a16="http://schemas.microsoft.com/office/drawing/2014/main" id="{8FBC781C-5792-46D6-BF0C-D8590E49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119" y="3052361"/>
            <a:ext cx="3684105" cy="34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960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22985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65113" y="1420813"/>
            <a:ext cx="6608762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Properties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:</a:t>
            </a:r>
          </a:p>
          <a:p>
            <a:pPr>
              <a:defRPr/>
            </a:pPr>
            <a:endParaRPr lang="en-US" sz="24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/>
              <a:t>   E</a:t>
            </a:r>
            <a:r>
              <a:rPr lang="en-US" sz="2400" dirty="0">
                <a:latin typeface="+mn-lt"/>
              </a:rPr>
              <a:t>xceptional resistance to gas and moisture</a:t>
            </a:r>
          </a:p>
          <a:p>
            <a:pPr algn="just">
              <a:defRPr/>
            </a:pPr>
            <a:r>
              <a:rPr lang="en-US" sz="2400" dirty="0"/>
              <a:t>   </a:t>
            </a:r>
            <a:r>
              <a:rPr lang="en-US" sz="2400" dirty="0">
                <a:latin typeface="+mn-lt"/>
              </a:rPr>
              <a:t> (water and steam) permeation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  Good chemical inertness</a:t>
            </a:r>
          </a:p>
          <a:p>
            <a:pPr algn="just">
              <a:buFont typeface="Arial" pitchFamily="34" charset="0"/>
              <a:buChar char="•"/>
              <a:defRPr/>
            </a:pPr>
            <a:endParaRPr lang="en-US" sz="2400" dirty="0">
              <a:latin typeface="+mn-lt"/>
            </a:endParaRPr>
          </a:p>
          <a:p>
            <a:pPr algn="just">
              <a:buFont typeface="Arial" pitchFamily="34" charset="0"/>
              <a:buChar char="•"/>
              <a:defRPr/>
            </a:pPr>
            <a:r>
              <a:rPr lang="en-US" sz="2400" dirty="0">
                <a:latin typeface="+mn-lt"/>
              </a:rPr>
              <a:t>   Excellent electrical insulation </a:t>
            </a:r>
          </a:p>
          <a:p>
            <a:pPr marL="514350" indent="-514350" algn="just">
              <a:buFont typeface="+mj-lt"/>
              <a:buAutoNum type="arabicPeriod"/>
              <a:defRPr/>
            </a:pPr>
            <a:endParaRPr lang="en-US" sz="2400" dirty="0">
              <a:latin typeface="+mn-lt"/>
            </a:endParaRPr>
          </a:p>
        </p:txBody>
      </p:sp>
      <p:pic>
        <p:nvPicPr>
          <p:cNvPr id="3074" name="Picture 2" descr="Buy Magic&amp;amp;shell Vial Rubber Stopper 100PCS 13mm Butyl Rubber Self Healing  Injection Ports Solid Seal for Glass Vial, Liquid Culture Jar Online at Low  Prices in India - Amazon.in">
            <a:extLst>
              <a:ext uri="{FF2B5EF4-FFF2-40B4-BE49-F238E27FC236}">
                <a16:creationId xmlns:a16="http://schemas.microsoft.com/office/drawing/2014/main" id="{FDB043F8-D806-47C6-8F89-3CE18BB2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19" y="2066680"/>
            <a:ext cx="5297557" cy="42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08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FD96A8-0571-4828-AA94-7DB93A4857C5}"/>
              </a:ext>
            </a:extLst>
          </p:cNvPr>
          <p:cNvCxnSpPr>
            <a:cxnSpLocks/>
          </p:cNvCxnSpPr>
          <p:nvPr/>
        </p:nvCxnSpPr>
        <p:spPr>
          <a:xfrm flipV="1">
            <a:off x="4287946" y="2887307"/>
            <a:ext cx="4581449" cy="1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2465F97-45E8-4475-81F0-E171C116B224}"/>
              </a:ext>
            </a:extLst>
          </p:cNvPr>
          <p:cNvSpPr/>
          <p:nvPr/>
        </p:nvSpPr>
        <p:spPr>
          <a:xfrm>
            <a:off x="4287946" y="3249144"/>
            <a:ext cx="7497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/>
              <a:t>Asha</a:t>
            </a:r>
            <a:r>
              <a:rPr lang="en-US" sz="2400" b="1" dirty="0"/>
              <a:t> A</a:t>
            </a:r>
            <a:endParaRPr lang="en-IN" sz="24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2AC1A6C-10C2-4695-9224-09DA1B0D5932}"/>
              </a:ext>
            </a:extLst>
          </p:cNvPr>
          <p:cNvSpPr/>
          <p:nvPr/>
        </p:nvSpPr>
        <p:spPr>
          <a:xfrm>
            <a:off x="4287946" y="3646749"/>
            <a:ext cx="74972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Department of Science and Humanities</a:t>
            </a:r>
            <a:endParaRPr lang="en-IN" sz="20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DD8DCC0-549E-48DB-8CCA-E3FF8FBDEBF0}"/>
              </a:ext>
            </a:extLst>
          </p:cNvPr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95392A-2454-40A6-9F7C-BC20D3A463EB}"/>
                </a:ext>
              </a:extLst>
            </p:cNvPr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C7604FF-DE88-44B6-A0D9-723028500B8B}"/>
                </a:ext>
              </a:extLst>
            </p:cNvPr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F4DC18-13F2-43D2-9B15-157998AF1875}"/>
                </a:ext>
              </a:extLst>
            </p:cNvPr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4375A76-1BF8-4628-B0FE-78E1BEB569B2}"/>
                </a:ext>
              </a:extLst>
            </p:cNvPr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DBF62E6F-20D6-4DF2-A881-ECD3EEB1A2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52" y="1606241"/>
            <a:ext cx="2369218" cy="355018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6945700-3E62-4469-A35D-2B3AE23A08DF}"/>
              </a:ext>
            </a:extLst>
          </p:cNvPr>
          <p:cNvSpPr/>
          <p:nvPr/>
        </p:nvSpPr>
        <p:spPr>
          <a:xfrm>
            <a:off x="4287946" y="2068426"/>
            <a:ext cx="74972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IN" sz="3000" b="1" dirty="0">
                <a:solidFill>
                  <a:schemeClr val="accent2">
                    <a:lumMod val="75000"/>
                  </a:schemeClr>
                </a:solidFill>
              </a:rPr>
              <a:t>HANK YOU</a:t>
            </a:r>
          </a:p>
        </p:txBody>
      </p:sp>
    </p:spTree>
    <p:extLst>
      <p:ext uri="{BB962C8B-B14F-4D97-AF65-F5344CB8AC3E}">
        <p14:creationId xmlns:p14="http://schemas.microsoft.com/office/powerpoint/2010/main" val="257036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6" name="Content Placeholder 14"/>
          <p:cNvSpPr>
            <a:spLocks noGrp="1"/>
          </p:cNvSpPr>
          <p:nvPr>
            <p:ph idx="1"/>
          </p:nvPr>
        </p:nvSpPr>
        <p:spPr>
          <a:xfrm>
            <a:off x="838200" y="1376363"/>
            <a:ext cx="6675438" cy="4800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Applications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pPr>
              <a:buFont typeface="Arial" charset="0"/>
              <a:buNone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/>
              <a:t>Excellent impermeability to gas makes it very useful in seals for vacuum applications</a:t>
            </a:r>
          </a:p>
          <a:p>
            <a:r>
              <a:rPr lang="en-US" sz="2400" dirty="0"/>
              <a:t>Gas impermeability coupled with its air retention capabilities makes it popular for use in </a:t>
            </a:r>
            <a:r>
              <a:rPr lang="en-US" sz="2400" dirty="0" err="1"/>
              <a:t>tyre</a:t>
            </a:r>
            <a:r>
              <a:rPr lang="en-US" sz="2400" dirty="0"/>
              <a:t> inner liners and inner tubes</a:t>
            </a:r>
          </a:p>
          <a:p>
            <a:r>
              <a:rPr lang="en-US" sz="2400" dirty="0"/>
              <a:t>Insulation of high voltage wires and cables</a:t>
            </a:r>
          </a:p>
          <a:p>
            <a:r>
              <a:rPr lang="en-US" sz="2400" dirty="0"/>
              <a:t>Hydraulic applications where synthetic fluids are used</a:t>
            </a:r>
          </a:p>
          <a:p>
            <a:endParaRPr lang="en-US" sz="2400" dirty="0"/>
          </a:p>
        </p:txBody>
      </p:sp>
      <p:pic>
        <p:nvPicPr>
          <p:cNvPr id="1026" name="Picture 2" descr="Butyl rubber - Wikipedia">
            <a:extLst>
              <a:ext uri="{FF2B5EF4-FFF2-40B4-BE49-F238E27FC236}">
                <a16:creationId xmlns:a16="http://schemas.microsoft.com/office/drawing/2014/main" id="{5699BDFD-7A72-4456-AB87-372226312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638" y="1302146"/>
            <a:ext cx="2969660" cy="317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tyl Rubber Tubes, Thickness : 12-15mm at best price INR 300INR 2.50 k /  Piece in Hyderabad Telangana from Pelican Rubber Limited | ID:384417">
            <a:extLst>
              <a:ext uri="{FF2B5EF4-FFF2-40B4-BE49-F238E27FC236}">
                <a16:creationId xmlns:a16="http://schemas.microsoft.com/office/drawing/2014/main" id="{EE62B9BE-B2A4-4C71-8E5D-00278EC45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238" y="4636963"/>
            <a:ext cx="2231197" cy="222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62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F728C-7822-4CD4-AE23-68B448147D50}"/>
              </a:ext>
            </a:extLst>
          </p:cNvPr>
          <p:cNvSpPr txBox="1"/>
          <p:nvPr/>
        </p:nvSpPr>
        <p:spPr>
          <a:xfrm>
            <a:off x="301652" y="1280918"/>
            <a:ext cx="7569073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Biodegradable Polymers</a:t>
            </a:r>
          </a:p>
          <a:p>
            <a:r>
              <a:rPr lang="en-US" sz="2000" dirty="0"/>
              <a:t>Every year we produce millions of tons of garbage which we dispose off in landfills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Waste disposal problems of these traditional plastics which are resistant to microbial degradation causes them to accumulate in the environment which is a serious threat to global ecology </a:t>
            </a:r>
          </a:p>
          <a:p>
            <a:endParaRPr lang="en-IN" dirty="0"/>
          </a:p>
        </p:txBody>
      </p:sp>
      <p:pic>
        <p:nvPicPr>
          <p:cNvPr id="1026" name="Picture 2" descr="79 Of Total Plastic Waste Stored In Landfills Or Aquatic Bodies - BW  Businessworld">
            <a:extLst>
              <a:ext uri="{FF2B5EF4-FFF2-40B4-BE49-F238E27FC236}">
                <a16:creationId xmlns:a16="http://schemas.microsoft.com/office/drawing/2014/main" id="{F9A08DCB-A651-4404-99C2-888C32CF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261" y="2545653"/>
            <a:ext cx="3474513" cy="18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445245-7D14-45A6-84A8-0D72B2A10ADC}"/>
              </a:ext>
            </a:extLst>
          </p:cNvPr>
          <p:cNvSpPr txBox="1"/>
          <p:nvPr/>
        </p:nvSpPr>
        <p:spPr>
          <a:xfrm>
            <a:off x="4891467" y="4897991"/>
            <a:ext cx="3056481" cy="660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</a:t>
            </a:r>
            <a:r>
              <a:rPr lang="en-IN" sz="1200" dirty="0"/>
              <a:t>://www.businessworld.in/article/-79-Of-Total-Plastic-Waste-Stored-In-Landfills-Or-Aquatic-Bodies-/26-07-2017-122920/</a:t>
            </a:r>
          </a:p>
        </p:txBody>
      </p:sp>
      <p:pic>
        <p:nvPicPr>
          <p:cNvPr id="1028" name="Picture 4" descr="Every minute, one garbage truck of plastic is dumped into our oceans. This  has to stop — Steemit">
            <a:extLst>
              <a:ext uri="{FF2B5EF4-FFF2-40B4-BE49-F238E27FC236}">
                <a16:creationId xmlns:a16="http://schemas.microsoft.com/office/drawing/2014/main" id="{5B16A31B-D8B7-4AAC-8DBB-99D2BD056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940" y="2545653"/>
            <a:ext cx="3177523" cy="206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95E3C9A-89E3-46FB-9525-21BE9C3BD276}"/>
              </a:ext>
            </a:extLst>
          </p:cNvPr>
          <p:cNvSpPr txBox="1"/>
          <p:nvPr/>
        </p:nvSpPr>
        <p:spPr>
          <a:xfrm>
            <a:off x="984661" y="4912511"/>
            <a:ext cx="32593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 err="1"/>
              <a:t>Source:https</a:t>
            </a:r>
            <a:r>
              <a:rPr lang="en-IN" sz="1200" dirty="0"/>
              <a:t>://steemit.com/oceans/@alchemylgc/every-minute-one-garbage-truck-of-plastic-is-dumped-into-our-oceans-this-has-to-stop</a:t>
            </a:r>
          </a:p>
        </p:txBody>
      </p:sp>
    </p:spTree>
    <p:extLst>
      <p:ext uri="{BB962C8B-B14F-4D97-AF65-F5344CB8AC3E}">
        <p14:creationId xmlns:p14="http://schemas.microsoft.com/office/powerpoint/2010/main" val="324337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93697-6E2C-4331-B4E1-C58B355192F4}"/>
              </a:ext>
            </a:extLst>
          </p:cNvPr>
          <p:cNvCxnSpPr>
            <a:cxnSpLocks/>
          </p:cNvCxnSpPr>
          <p:nvPr/>
        </p:nvCxnSpPr>
        <p:spPr>
          <a:xfrm>
            <a:off x="-8308" y="1209922"/>
            <a:ext cx="8300052" cy="0"/>
          </a:xfrm>
          <a:prstGeom prst="line">
            <a:avLst/>
          </a:prstGeom>
          <a:ln w="38100">
            <a:solidFill>
              <a:srgbClr val="DFA2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8D8E659-ABBD-4E58-8353-D33866EBB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519" y="469890"/>
            <a:ext cx="933598" cy="1398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4CB69A-0424-4C01-A311-B65E140C5B4A}"/>
              </a:ext>
            </a:extLst>
          </p:cNvPr>
          <p:cNvSpPr/>
          <p:nvPr/>
        </p:nvSpPr>
        <p:spPr>
          <a:xfrm>
            <a:off x="398006" y="224928"/>
            <a:ext cx="79997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600" b="1" dirty="0"/>
              <a:t>ENGINEERING CHEMISTRY</a:t>
            </a:r>
          </a:p>
          <a:p>
            <a:r>
              <a:rPr lang="en-IN" sz="2800" b="1" dirty="0">
                <a:solidFill>
                  <a:schemeClr val="accent2">
                    <a:lumMod val="75000"/>
                  </a:schemeClr>
                </a:solidFill>
              </a:rPr>
              <a:t>Module 7- Functional materials-Polymers</a:t>
            </a:r>
          </a:p>
        </p:txBody>
      </p:sp>
      <p:sp>
        <p:nvSpPr>
          <p:cNvPr id="2061" name="Rectangle 1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2" name="Rectangle 14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5" name="Rectangle 17"/>
          <p:cNvSpPr>
            <a:spLocks noChangeArrowheads="1"/>
          </p:cNvSpPr>
          <p:nvPr/>
        </p:nvSpPr>
        <p:spPr bwMode="auto">
          <a:xfrm>
            <a:off x="0" y="80010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67" name="Rectangle 1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068" name="Rectangle 20"/>
          <p:cNvSpPr>
            <a:spLocks noChangeArrowheads="1"/>
          </p:cNvSpPr>
          <p:nvPr/>
        </p:nvSpPr>
        <p:spPr bwMode="auto">
          <a:xfrm>
            <a:off x="0" y="8572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70" name="Rectangle 2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194" name="Picture 2" descr="FAQ | Avantha Gro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9817" y="1321208"/>
            <a:ext cx="7844439" cy="464851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2765496" y="6052848"/>
            <a:ext cx="28601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/>
              <a:t>Source:https</a:t>
            </a:r>
            <a:r>
              <a:rPr lang="en-GB" sz="1400" dirty="0"/>
              <a:t>://ahlaprsacks.com/faq/</a:t>
            </a:r>
          </a:p>
        </p:txBody>
      </p:sp>
    </p:spTree>
    <p:extLst>
      <p:ext uri="{BB962C8B-B14F-4D97-AF65-F5344CB8AC3E}">
        <p14:creationId xmlns:p14="http://schemas.microsoft.com/office/powerpoint/2010/main" val="2918861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31305</TotalTime>
  <Words>3240</Words>
  <Application>Microsoft Office PowerPoint</Application>
  <PresentationFormat>Widescreen</PresentationFormat>
  <Paragraphs>576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Arial Narrow</vt:lpstr>
      <vt:lpstr>Calibri</vt:lpstr>
      <vt:lpstr>Calibri Light</vt:lpstr>
      <vt:lpstr>Symbol</vt:lpstr>
      <vt:lpstr>Times New Roman</vt:lpstr>
      <vt:lpstr>Wingdings</vt:lpstr>
      <vt:lpstr>Office Theme</vt:lpstr>
      <vt:lpstr>ChemSketch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Prahallad Nith</dc:creator>
  <cp:lastModifiedBy>Neeraj Rugi</cp:lastModifiedBy>
  <cp:revision>1351</cp:revision>
  <cp:lastPrinted>2020-06-24T17:52:28Z</cp:lastPrinted>
  <dcterms:created xsi:type="dcterms:W3CDTF">2019-05-30T23:14:36Z</dcterms:created>
  <dcterms:modified xsi:type="dcterms:W3CDTF">2025-01-25T09:25:28Z</dcterms:modified>
</cp:coreProperties>
</file>